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vml" ContentType="application/vnd.openxmlformats-officedocument.vmlDrawin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82" r:id="rId3"/>
    <p:sldId id="266" r:id="rId4"/>
    <p:sldId id="267" r:id="rId5"/>
    <p:sldId id="287" r:id="rId6"/>
    <p:sldId id="284" r:id="rId7"/>
    <p:sldId id="285" r:id="rId8"/>
    <p:sldId id="288" r:id="rId9"/>
    <p:sldId id="289" r:id="rId10"/>
    <p:sldId id="286"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14" autoAdjust="0"/>
  </p:normalViewPr>
  <p:slideViewPr>
    <p:cSldViewPr>
      <p:cViewPr varScale="1">
        <p:scale>
          <a:sx n="80" d="100"/>
          <a:sy n="80" d="100"/>
        </p:scale>
        <p:origin x="-1472" y="-9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BDDAA3-69B1-4719-8372-8E6FC76B0F6B}" type="datetimeFigureOut">
              <a:rPr kumimoji="1" lang="ja-JP" altLang="en-US" smtClean="0"/>
              <a:t>4/5/16</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987288-A98B-4F74-BB2F-0CA3F62B6E0E}" type="slidenum">
              <a:rPr kumimoji="1" lang="ja-JP" altLang="en-US" smtClean="0"/>
              <a:t>‹#›</a:t>
            </a:fld>
            <a:endParaRPr kumimoji="1" lang="ja-JP" altLang="en-US"/>
          </a:p>
        </p:txBody>
      </p:sp>
    </p:spTree>
    <p:extLst>
      <p:ext uri="{BB962C8B-B14F-4D97-AF65-F5344CB8AC3E}">
        <p14:creationId xmlns:p14="http://schemas.microsoft.com/office/powerpoint/2010/main" val="59612244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200DDCA-F854-4E67-AAE8-051094E68C52}" type="datetime1">
              <a:rPr kumimoji="1" lang="ja-JP" altLang="en-US" smtClean="0"/>
              <a:t>4/5/16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4113800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737A87-6813-473E-BE04-70B3E48D2AD4}" type="datetime1">
              <a:rPr kumimoji="1" lang="ja-JP" altLang="en-US" smtClean="0"/>
              <a:t>4/5/16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1956933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6C8FF54-DD4A-459B-816F-2A76736E75A7}" type="datetime1">
              <a:rPr kumimoji="1" lang="ja-JP" altLang="en-US" smtClean="0"/>
              <a:t>4/5/16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2724678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6C2FF50-811D-43D8-836F-EB2DF65838EB}" type="datetime1">
              <a:rPr kumimoji="1" lang="ja-JP" altLang="en-US" smtClean="0"/>
              <a:t>4/5/16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904647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93B53C87-0015-45D4-9298-DF47609AC0EE}" type="datetime1">
              <a:rPr kumimoji="1" lang="ja-JP" altLang="en-US" smtClean="0"/>
              <a:t>4/5/16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970657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24C1802F-C602-4414-AF3C-3EAE9BA50390}" type="datetime1">
              <a:rPr kumimoji="1" lang="ja-JP" altLang="en-US" smtClean="0"/>
              <a:t>4/5/16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29941042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189E044-FC47-4869-B090-AABC79F2DC8D}" type="datetime1">
              <a:rPr kumimoji="1" lang="ja-JP" altLang="en-US" smtClean="0"/>
              <a:t>4/5/16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1771221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9976B424-391A-4FC1-A4ED-15DE197D1655}" type="datetime1">
              <a:rPr kumimoji="1" lang="ja-JP" altLang="en-US" smtClean="0"/>
              <a:t>4/5/16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1793793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5CAD49A0-C6D7-4728-B09A-9B0DB619DDC2}" type="datetime1">
              <a:rPr kumimoji="1" lang="ja-JP" altLang="en-US" smtClean="0"/>
              <a:t>4/5/16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2136401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6D69EA90-A7CC-4954-B46A-258EC1067B36}" type="datetime1">
              <a:rPr kumimoji="1" lang="ja-JP" altLang="en-US" smtClean="0"/>
              <a:t>4/5/16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644432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2FEC360-18E6-4BCD-94D3-B0C188FBD461}" type="datetime1">
              <a:rPr kumimoji="1" lang="ja-JP" altLang="en-US" smtClean="0"/>
              <a:t>4/5/16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133569840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925C13-FAF4-4302-802C-A5690F38B7A4}" type="datetime1">
              <a:rPr kumimoji="1" lang="ja-JP" altLang="en-US" smtClean="0"/>
              <a:t>4/5/16</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1F879A-5E4D-45AF-8A11-D6062792DA37}" type="slidenum">
              <a:rPr kumimoji="1" lang="ja-JP" altLang="en-US" smtClean="0"/>
              <a:t>‹#›</a:t>
            </a:fld>
            <a:endParaRPr kumimoji="1" lang="ja-JP" altLang="en-US"/>
          </a:p>
        </p:txBody>
      </p:sp>
    </p:spTree>
    <p:extLst>
      <p:ext uri="{BB962C8B-B14F-4D97-AF65-F5344CB8AC3E}">
        <p14:creationId xmlns:p14="http://schemas.microsoft.com/office/powerpoint/2010/main" val="31718700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3.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b="1" dirty="0" smtClean="0"/>
              <a:t>Discussion on DCN selection parameters for </a:t>
            </a:r>
            <a:r>
              <a:rPr kumimoji="1" lang="en-US" altLang="ja-JP" b="1" dirty="0" err="1" smtClean="0"/>
              <a:t>eDECOR</a:t>
            </a:r>
            <a:endParaRPr kumimoji="1" lang="ja-JP" altLang="en-US" b="1" dirty="0"/>
          </a:p>
        </p:txBody>
      </p:sp>
      <p:sp>
        <p:nvSpPr>
          <p:cNvPr id="3" name="サブタイトル 2"/>
          <p:cNvSpPr>
            <a:spLocks noGrp="1"/>
          </p:cNvSpPr>
          <p:nvPr>
            <p:ph type="subTitle" idx="1"/>
          </p:nvPr>
        </p:nvSpPr>
        <p:spPr/>
        <p:txBody>
          <a:bodyPr/>
          <a:lstStyle/>
          <a:p>
            <a:r>
              <a:rPr lang="en-US" altLang="ja-JP" dirty="0" smtClean="0"/>
              <a:t>Apr</a:t>
            </a:r>
            <a:r>
              <a:rPr kumimoji="1" lang="en-US" altLang="ja-JP" dirty="0" smtClean="0"/>
              <a:t>. </a:t>
            </a:r>
            <a:r>
              <a:rPr lang="en-US" altLang="ja-JP" dirty="0" smtClean="0"/>
              <a:t>1</a:t>
            </a:r>
            <a:r>
              <a:rPr kumimoji="1" lang="en-US" altLang="ja-JP" dirty="0" smtClean="0"/>
              <a:t>, 2016</a:t>
            </a:r>
          </a:p>
          <a:p>
            <a:r>
              <a:rPr lang="en-US" altLang="ja-JP" dirty="0" smtClean="0"/>
              <a:t>NTT DOCOMO</a:t>
            </a:r>
            <a:endParaRPr kumimoji="1" lang="ja-JP" altLang="en-US" dirty="0"/>
          </a:p>
        </p:txBody>
      </p:sp>
      <p:sp>
        <p:nvSpPr>
          <p:cNvPr id="4" name="正方形/長方形 3"/>
          <p:cNvSpPr/>
          <p:nvPr/>
        </p:nvSpPr>
        <p:spPr>
          <a:xfrm>
            <a:off x="7277990" y="158491"/>
            <a:ext cx="1733517" cy="523220"/>
          </a:xfrm>
          <a:prstGeom prst="rect">
            <a:avLst/>
          </a:prstGeom>
        </p:spPr>
        <p:txBody>
          <a:bodyPr wrap="none">
            <a:spAutoFit/>
          </a:bodyPr>
          <a:lstStyle/>
          <a:p>
            <a:pPr algn="r"/>
            <a:r>
              <a:rPr lang="en-AU" altLang="ja-JP" sz="2800" dirty="0" smtClean="0"/>
              <a:t>S2</a:t>
            </a:r>
            <a:r>
              <a:rPr lang="en-AU" altLang="ja-JP" sz="2800" smtClean="0"/>
              <a:t>-</a:t>
            </a:r>
            <a:r>
              <a:rPr lang="en-AU" altLang="ja-JP" sz="2800" smtClean="0"/>
              <a:t>161778</a:t>
            </a:r>
            <a:endParaRPr lang="ja-JP" altLang="en-US" sz="2800" dirty="0"/>
          </a:p>
        </p:txBody>
      </p:sp>
      <p:sp>
        <p:nvSpPr>
          <p:cNvPr id="5" name="正方形/長方形 4"/>
          <p:cNvSpPr/>
          <p:nvPr/>
        </p:nvSpPr>
        <p:spPr>
          <a:xfrm>
            <a:off x="179512" y="158491"/>
            <a:ext cx="4090415" cy="830997"/>
          </a:xfrm>
          <a:prstGeom prst="rect">
            <a:avLst/>
          </a:prstGeom>
        </p:spPr>
        <p:txBody>
          <a:bodyPr wrap="none">
            <a:spAutoFit/>
          </a:bodyPr>
          <a:lstStyle/>
          <a:p>
            <a:r>
              <a:rPr lang="en-US" altLang="ja-JP" sz="2800" dirty="0" smtClean="0"/>
              <a:t>TSG SA WG2 #114</a:t>
            </a:r>
          </a:p>
          <a:p>
            <a:r>
              <a:rPr lang="en-US" altLang="ja-JP" sz="2000" dirty="0" smtClean="0"/>
              <a:t>11-15 April 2016, Sophia </a:t>
            </a:r>
            <a:r>
              <a:rPr lang="en-US" altLang="ja-JP" sz="2000" dirty="0" err="1" smtClean="0"/>
              <a:t>Antipolis</a:t>
            </a:r>
            <a:r>
              <a:rPr lang="en-US" altLang="ja-JP" sz="2000" dirty="0" smtClean="0"/>
              <a:t>, FR</a:t>
            </a:r>
            <a:endParaRPr lang="ja-JP" altLang="en-US" sz="2000" dirty="0"/>
          </a:p>
        </p:txBody>
      </p:sp>
      <p:sp>
        <p:nvSpPr>
          <p:cNvPr id="6" name="スライド番号プレースホルダー 5"/>
          <p:cNvSpPr>
            <a:spLocks noGrp="1"/>
          </p:cNvSpPr>
          <p:nvPr>
            <p:ph type="sldNum" sz="quarter" idx="12"/>
          </p:nvPr>
        </p:nvSpPr>
        <p:spPr/>
        <p:txBody>
          <a:bodyPr/>
          <a:lstStyle/>
          <a:p>
            <a:fld id="{C41F879A-5E4D-45AF-8A11-D6062792DA37}" type="slidenum">
              <a:rPr kumimoji="1" lang="ja-JP" altLang="en-US" smtClean="0"/>
              <a:t>1</a:t>
            </a:fld>
            <a:endParaRPr kumimoji="1" lang="ja-JP" altLang="en-US"/>
          </a:p>
        </p:txBody>
      </p:sp>
    </p:spTree>
    <p:extLst>
      <p:ext uri="{BB962C8B-B14F-4D97-AF65-F5344CB8AC3E}">
        <p14:creationId xmlns:p14="http://schemas.microsoft.com/office/powerpoint/2010/main" val="307492422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Conclusion</a:t>
            </a:r>
            <a:endParaRPr kumimoji="1" lang="ja-JP" altLang="en-US" b="1" dirty="0"/>
          </a:p>
        </p:txBody>
      </p:sp>
      <p:sp>
        <p:nvSpPr>
          <p:cNvPr id="3" name="コンテンツ プレースホルダー 2"/>
          <p:cNvSpPr>
            <a:spLocks noGrp="1"/>
          </p:cNvSpPr>
          <p:nvPr>
            <p:ph idx="1"/>
          </p:nvPr>
        </p:nvSpPr>
        <p:spPr>
          <a:xfrm>
            <a:off x="457200" y="1135285"/>
            <a:ext cx="8229600" cy="4525963"/>
          </a:xfrm>
        </p:spPr>
        <p:txBody>
          <a:bodyPr/>
          <a:lstStyle/>
          <a:p>
            <a:r>
              <a:rPr lang="en-US" altLang="ja-JP" dirty="0" smtClean="0"/>
              <a:t>DCM </a:t>
            </a:r>
            <a:r>
              <a:rPr lang="en-US" altLang="ja-JP" dirty="0"/>
              <a:t>supports the introduction of </a:t>
            </a:r>
            <a:r>
              <a:rPr lang="en-US" altLang="ja-JP" dirty="0" smtClean="0"/>
              <a:t>DCN_ID.</a:t>
            </a:r>
          </a:p>
          <a:p>
            <a:pPr lvl="1"/>
            <a:r>
              <a:rPr lang="en-US" altLang="ja-JP" dirty="0" smtClean="0"/>
              <a:t>Agree to at least Solution </a:t>
            </a:r>
            <a:r>
              <a:rPr lang="en-US" altLang="ja-JP" dirty="0"/>
              <a:t>#1 </a:t>
            </a:r>
            <a:r>
              <a:rPr lang="en-US" altLang="ja-JP" dirty="0" smtClean="0"/>
              <a:t>without </a:t>
            </a:r>
            <a:r>
              <a:rPr lang="en-US" altLang="ja-JP" dirty="0"/>
              <a:t>the NAS Type parameter</a:t>
            </a:r>
            <a:r>
              <a:rPr lang="en-US" altLang="ja-JP" dirty="0" smtClean="0"/>
              <a:t>.</a:t>
            </a:r>
            <a:endParaRPr lang="en-US" altLang="ja-JP" dirty="0"/>
          </a:p>
        </p:txBody>
      </p:sp>
      <p:graphicFrame>
        <p:nvGraphicFramePr>
          <p:cNvPr id="4" name="Content Placeholder 3"/>
          <p:cNvGraphicFramePr>
            <a:graphicFrameLocks/>
          </p:cNvGraphicFramePr>
          <p:nvPr>
            <p:extLst>
              <p:ext uri="{D42A27DB-BD31-4B8C-83A1-F6EECF244321}">
                <p14:modId xmlns:p14="http://schemas.microsoft.com/office/powerpoint/2010/main" val="2804167711"/>
              </p:ext>
            </p:extLst>
          </p:nvPr>
        </p:nvGraphicFramePr>
        <p:xfrm>
          <a:off x="251520" y="2996952"/>
          <a:ext cx="8712968" cy="3626554"/>
        </p:xfrm>
        <a:graphic>
          <a:graphicData uri="http://schemas.openxmlformats.org/drawingml/2006/table">
            <a:tbl>
              <a:tblPr firstRow="1" bandRow="1">
                <a:tableStyleId>{7DF18680-E054-41AD-8BC1-D1AEF772440D}</a:tableStyleId>
              </a:tblPr>
              <a:tblGrid>
                <a:gridCol w="1861746"/>
                <a:gridCol w="1079812"/>
                <a:gridCol w="1079812"/>
                <a:gridCol w="1079812"/>
                <a:gridCol w="1079812"/>
                <a:gridCol w="1414926"/>
                <a:gridCol w="1117048"/>
              </a:tblGrid>
              <a:tr h="527943">
                <a:tc>
                  <a:txBody>
                    <a:bodyPr/>
                    <a:lstStyle/>
                    <a:p>
                      <a:r>
                        <a:rPr kumimoji="1" lang="en-US" altLang="ja-JP" sz="1400" dirty="0" smtClean="0"/>
                        <a:t>Solution Title/Section</a:t>
                      </a:r>
                      <a:endParaRPr kumimoji="1" lang="ja-JP" altLang="en-US" sz="1400" dirty="0"/>
                    </a:p>
                  </a:txBody>
                  <a:tcPr/>
                </a:tc>
                <a:tc>
                  <a:txBody>
                    <a:bodyPr/>
                    <a:lstStyle/>
                    <a:p>
                      <a:r>
                        <a:rPr kumimoji="1" lang="en-US" altLang="ja-JP" sz="1400" dirty="0" smtClean="0"/>
                        <a:t>Provision of SDCN_ID</a:t>
                      </a:r>
                      <a:endParaRPr kumimoji="1" lang="ja-JP" altLang="en-US" sz="1400" dirty="0"/>
                    </a:p>
                  </a:txBody>
                  <a:tcPr/>
                </a:tc>
                <a:tc>
                  <a:txBody>
                    <a:bodyPr/>
                    <a:lstStyle/>
                    <a:p>
                      <a:r>
                        <a:rPr kumimoji="1" lang="en-US" altLang="ja-JP" sz="1400" dirty="0" smtClean="0"/>
                        <a:t>Default SDCN_ID</a:t>
                      </a:r>
                      <a:endParaRPr kumimoji="1" lang="ja-JP" altLang="en-US" sz="1400" dirty="0"/>
                    </a:p>
                  </a:txBody>
                  <a:tcPr/>
                </a:tc>
                <a:tc>
                  <a:txBody>
                    <a:bodyPr/>
                    <a:lstStyle/>
                    <a:p>
                      <a:r>
                        <a:rPr kumimoji="1" lang="en-US" altLang="ja-JP" sz="1400" dirty="0" smtClean="0"/>
                        <a:t>SDCN_ID per PLMN</a:t>
                      </a:r>
                      <a:endParaRPr kumimoji="1" lang="ja-JP" altLang="en-US" sz="1400" dirty="0"/>
                    </a:p>
                  </a:txBody>
                  <a:tcPr/>
                </a:tc>
                <a:tc>
                  <a:txBody>
                    <a:bodyPr/>
                    <a:lstStyle/>
                    <a:p>
                      <a:r>
                        <a:rPr kumimoji="1" lang="en-US" altLang="ja-JP" sz="1400" dirty="0" smtClean="0"/>
                        <a:t>Support of fine-grained DCNs</a:t>
                      </a:r>
                      <a:endParaRPr kumimoji="1" lang="ja-JP" altLang="en-US" sz="1400" dirty="0"/>
                    </a:p>
                  </a:txBody>
                  <a:tcPr/>
                </a:tc>
                <a:tc>
                  <a:txBody>
                    <a:bodyPr/>
                    <a:lstStyle/>
                    <a:p>
                      <a:r>
                        <a:rPr kumimoji="1" lang="en-US" altLang="ja-JP" sz="1400" dirty="0" smtClean="0"/>
                        <a:t>Inter-operation</a:t>
                      </a:r>
                      <a:r>
                        <a:rPr kumimoji="1" lang="en-US" altLang="ja-JP" sz="1400" baseline="0" dirty="0" smtClean="0"/>
                        <a:t> with Rel-13 DECOR</a:t>
                      </a:r>
                      <a:endParaRPr kumimoji="1" lang="ja-JP" altLang="en-US" sz="1400" dirty="0"/>
                    </a:p>
                  </a:txBody>
                  <a:tcPr/>
                </a:tc>
                <a:tc>
                  <a:txBody>
                    <a:bodyPr/>
                    <a:lstStyle/>
                    <a:p>
                      <a:r>
                        <a:rPr kumimoji="1" lang="en-US" altLang="ja-JP" sz="1400" dirty="0" smtClean="0"/>
                        <a:t>DCM evaluation</a:t>
                      </a:r>
                      <a:endParaRPr kumimoji="1" lang="ja-JP" altLang="en-US" sz="1400" dirty="0"/>
                    </a:p>
                  </a:txBody>
                  <a:tcPr/>
                </a:tc>
              </a:tr>
              <a:tr h="527943">
                <a:tc>
                  <a:txBody>
                    <a:bodyPr/>
                    <a:lstStyle/>
                    <a:p>
                      <a:r>
                        <a:rPr kumimoji="1" lang="en-US" altLang="ja-JP" sz="1400" b="1" baseline="0" dirty="0" smtClean="0">
                          <a:solidFill>
                            <a:schemeClr val="tx1"/>
                          </a:solidFill>
                        </a:rPr>
                        <a:t>Solution #1:</a:t>
                      </a:r>
                    </a:p>
                    <a:p>
                      <a:r>
                        <a:rPr kumimoji="1" lang="en-US" altLang="ja-JP" sz="1400" b="1" dirty="0" smtClean="0">
                          <a:solidFill>
                            <a:schemeClr val="tx1"/>
                          </a:solidFill>
                        </a:rPr>
                        <a:t>Per PLMN DCN</a:t>
                      </a:r>
                      <a:r>
                        <a:rPr kumimoji="1" lang="en-US" altLang="ja-JP" sz="1400" b="1" baseline="0" dirty="0" smtClean="0">
                          <a:solidFill>
                            <a:schemeClr val="tx1"/>
                          </a:solidFill>
                        </a:rPr>
                        <a:t> ID, SIM info, NAS Type</a:t>
                      </a: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r>
                        <a:rPr kumimoji="1" lang="en-US" altLang="ja-JP" sz="1400" dirty="0" smtClean="0">
                          <a:solidFill>
                            <a:schemeClr val="tx1"/>
                          </a:solidFill>
                        </a:rPr>
                        <a:t>X</a:t>
                      </a:r>
                    </a:p>
                    <a:p>
                      <a:r>
                        <a:rPr kumimoji="1" lang="en-US" altLang="ja-JP" sz="1100" dirty="0" smtClean="0">
                          <a:solidFill>
                            <a:schemeClr val="tx1"/>
                          </a:solidFill>
                        </a:rPr>
                        <a:t>(DCN_ID)</a:t>
                      </a:r>
                      <a:endParaRPr kumimoji="1" lang="ja-JP" altLang="en-US" sz="1100" dirty="0">
                        <a:solidFill>
                          <a:schemeClr val="tx1"/>
                        </a:solidFill>
                      </a:endParaRP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smtClean="0">
                          <a:solidFill>
                            <a:schemeClr val="tx1"/>
                          </a:solidFill>
                          <a:sym typeface="Wingdings" panose="05000000000000000000" pitchFamily="2" charset="2"/>
                        </a:rPr>
                        <a:t></a:t>
                      </a:r>
                    </a:p>
                  </a:txBody>
                  <a:tcPr/>
                </a:tc>
              </a:tr>
              <a:tr h="527943">
                <a:tc>
                  <a:txBody>
                    <a:bodyPr/>
                    <a:lstStyle/>
                    <a:p>
                      <a:r>
                        <a:rPr kumimoji="1" lang="en-US" altLang="ja-JP" sz="1400" b="1" baseline="0" dirty="0" smtClean="0">
                          <a:solidFill>
                            <a:schemeClr val="tx1"/>
                          </a:solidFill>
                        </a:rPr>
                        <a:t>Solution #5:</a:t>
                      </a:r>
                    </a:p>
                    <a:p>
                      <a:r>
                        <a:rPr kumimoji="1" lang="en-US" altLang="ja-JP" sz="1400" b="1" dirty="0" smtClean="0">
                          <a:solidFill>
                            <a:schemeClr val="tx1"/>
                          </a:solidFill>
                        </a:rPr>
                        <a:t>Per PLMN DCN</a:t>
                      </a:r>
                      <a:r>
                        <a:rPr kumimoji="1" lang="en-US" altLang="ja-JP" sz="1400" b="1" baseline="0" dirty="0" smtClean="0">
                          <a:solidFill>
                            <a:schemeClr val="tx1"/>
                          </a:solidFill>
                        </a:rPr>
                        <a:t> ID + SIM </a:t>
                      </a: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r>
                        <a:rPr kumimoji="1" lang="en-US" altLang="ja-JP" sz="1400" dirty="0" smtClean="0">
                          <a:solidFill>
                            <a:schemeClr val="tx1"/>
                          </a:solidFill>
                        </a:rPr>
                        <a:t>X</a:t>
                      </a:r>
                    </a:p>
                    <a:p>
                      <a:r>
                        <a:rPr kumimoji="1" lang="en-US" altLang="ja-JP" sz="1100" dirty="0" smtClean="0">
                          <a:solidFill>
                            <a:schemeClr val="tx1"/>
                          </a:solidFill>
                        </a:rPr>
                        <a:t>(Default</a:t>
                      </a:r>
                      <a:r>
                        <a:rPr kumimoji="1" lang="en-US" altLang="ja-JP" sz="1100" baseline="0" dirty="0" smtClean="0">
                          <a:solidFill>
                            <a:schemeClr val="tx1"/>
                          </a:solidFill>
                        </a:rPr>
                        <a:t> </a:t>
                      </a:r>
                      <a:r>
                        <a:rPr kumimoji="1" lang="en-US" altLang="ja-JP" sz="1100" dirty="0" smtClean="0">
                          <a:solidFill>
                            <a:schemeClr val="tx1"/>
                          </a:solidFill>
                        </a:rPr>
                        <a:t>UE Usage Type)</a:t>
                      </a:r>
                      <a:endParaRPr kumimoji="1" lang="ja-JP" altLang="en-US" sz="1100" dirty="0">
                        <a:solidFill>
                          <a:schemeClr val="tx1"/>
                        </a:solidFill>
                      </a:endParaRP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r>
                        <a:rPr kumimoji="1" lang="en-US" altLang="ja-JP" sz="1400" dirty="0" smtClean="0">
                          <a:solidFill>
                            <a:schemeClr val="tx1"/>
                          </a:solidFill>
                        </a:rPr>
                        <a:t>X</a:t>
                      </a:r>
                      <a:endParaRPr kumimoji="1" lang="ja-JP" altLang="en-US" sz="1400" dirty="0" smtClean="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r>
                        <a:rPr kumimoji="1" lang="en-US" altLang="ja-JP" sz="1800" dirty="0" smtClean="0">
                          <a:solidFill>
                            <a:schemeClr val="tx1"/>
                          </a:solidFill>
                          <a:sym typeface="Wingdings" panose="05000000000000000000" pitchFamily="2" charset="2"/>
                        </a:rPr>
                        <a:t></a:t>
                      </a:r>
                    </a:p>
                  </a:txBody>
                  <a:tcPr/>
                </a:tc>
              </a:tr>
              <a:tr h="461951">
                <a:tc>
                  <a:txBody>
                    <a:bodyPr/>
                    <a:lstStyle/>
                    <a:p>
                      <a:r>
                        <a:rPr kumimoji="1" lang="en-US" altLang="ja-JP" sz="1400" b="1" dirty="0" smtClean="0">
                          <a:solidFill>
                            <a:schemeClr val="tx1"/>
                          </a:solidFill>
                        </a:rPr>
                        <a:t>Solution #3:</a:t>
                      </a:r>
                      <a:endParaRPr kumimoji="1" lang="en-US" altLang="ja-JP" sz="1400" b="1" baseline="0" dirty="0" smtClean="0">
                        <a:solidFill>
                          <a:schemeClr val="tx1"/>
                        </a:solidFill>
                      </a:endParaRPr>
                    </a:p>
                    <a:p>
                      <a:r>
                        <a:rPr kumimoji="1" lang="en-US" altLang="ja-JP" sz="1400" b="1" dirty="0" smtClean="0">
                          <a:solidFill>
                            <a:schemeClr val="tx1"/>
                          </a:solidFill>
                        </a:rPr>
                        <a:t>UE Usage Type + SIM</a:t>
                      </a:r>
                    </a:p>
                  </a:txBody>
                  <a:tcPr/>
                </a:tc>
                <a:tc>
                  <a:txBody>
                    <a:bodyPr/>
                    <a:lstStyle/>
                    <a:p>
                      <a:endParaRPr kumimoji="1" lang="ja-JP" altLang="en-US" sz="1400" dirty="0">
                        <a:solidFill>
                          <a:schemeClr val="tx1"/>
                        </a:solidFill>
                      </a:endParaRPr>
                    </a:p>
                  </a:txBody>
                  <a:tcPr/>
                </a:tc>
                <a:tc>
                  <a:txBody>
                    <a:bodyPr/>
                    <a:lstStyle/>
                    <a:p>
                      <a:r>
                        <a:rPr kumimoji="1" lang="en-US" altLang="ja-JP" sz="1400" dirty="0" smtClean="0">
                          <a:solidFill>
                            <a:schemeClr val="tx1"/>
                          </a:solidFill>
                        </a:rPr>
                        <a:t>X</a:t>
                      </a:r>
                    </a:p>
                    <a:p>
                      <a:r>
                        <a:rPr kumimoji="1" lang="en-US" altLang="ja-JP" sz="1100" dirty="0" smtClean="0">
                          <a:solidFill>
                            <a:schemeClr val="tx1"/>
                          </a:solidFill>
                        </a:rPr>
                        <a:t>(Default</a:t>
                      </a:r>
                      <a:r>
                        <a:rPr kumimoji="1" lang="en-US" altLang="ja-JP" sz="1100" baseline="0" dirty="0" smtClean="0">
                          <a:solidFill>
                            <a:schemeClr val="tx1"/>
                          </a:solidFill>
                        </a:rPr>
                        <a:t> </a:t>
                      </a:r>
                      <a:r>
                        <a:rPr kumimoji="1" lang="en-US" altLang="ja-JP" sz="1100" dirty="0" smtClean="0">
                          <a:solidFill>
                            <a:schemeClr val="tx1"/>
                          </a:solidFill>
                        </a:rPr>
                        <a:t>UE Usage Type)</a:t>
                      </a:r>
                      <a:endParaRPr kumimoji="1" lang="ja-JP" altLang="en-US" sz="1100" dirty="0">
                        <a:solidFill>
                          <a:schemeClr val="tx1"/>
                        </a:solidFill>
                      </a:endParaRP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endParaRPr kumimoji="1" lang="ja-JP" altLang="en-US" sz="1400" dirty="0">
                        <a:solidFill>
                          <a:schemeClr val="tx1"/>
                        </a:solidFill>
                      </a:endParaRP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r>
                        <a:rPr kumimoji="1" lang="en-US" altLang="ja-JP" sz="1800" dirty="0" smtClean="0">
                          <a:solidFill>
                            <a:schemeClr val="tx1"/>
                          </a:solidFill>
                          <a:sym typeface="Wingdings" panose="05000000000000000000" pitchFamily="2" charset="2"/>
                        </a:rPr>
                        <a:t></a:t>
                      </a:r>
                      <a:endParaRPr kumimoji="1" lang="ja-JP" altLang="en-US" sz="1800" dirty="0">
                        <a:solidFill>
                          <a:schemeClr val="tx1"/>
                        </a:solidFill>
                      </a:endParaRPr>
                    </a:p>
                  </a:txBody>
                  <a:tcPr/>
                </a:tc>
              </a:tr>
              <a:tr h="791915">
                <a:tc>
                  <a:txBody>
                    <a:bodyPr/>
                    <a:lstStyle/>
                    <a:p>
                      <a:r>
                        <a:rPr kumimoji="1" lang="en-US" altLang="ja-JP" sz="1400" b="1" dirty="0" smtClean="0">
                          <a:solidFill>
                            <a:schemeClr val="tx1"/>
                          </a:solidFill>
                        </a:rPr>
                        <a:t>Solution #7:</a:t>
                      </a:r>
                    </a:p>
                    <a:p>
                      <a:r>
                        <a:rPr kumimoji="1" lang="en-US" altLang="ja-JP" sz="1400" b="1" dirty="0" smtClean="0">
                          <a:solidFill>
                            <a:schemeClr val="tx1"/>
                          </a:solidFill>
                        </a:rPr>
                        <a:t>UE Usage Type,</a:t>
                      </a:r>
                      <a:r>
                        <a:rPr kumimoji="1" lang="en-US" altLang="ja-JP" sz="1400" b="1" baseline="0" dirty="0" smtClean="0">
                          <a:solidFill>
                            <a:schemeClr val="tx1"/>
                          </a:solidFill>
                        </a:rPr>
                        <a:t> No SIM</a:t>
                      </a:r>
                      <a:endParaRPr kumimoji="1" lang="ja-JP" altLang="en-US" sz="1000" b="1" dirty="0" smtClean="0">
                        <a:solidFill>
                          <a:schemeClr val="tx1"/>
                        </a:solidFill>
                      </a:endParaRPr>
                    </a:p>
                  </a:txBody>
                  <a:tcPr/>
                </a:tc>
                <a:tc>
                  <a:txBody>
                    <a:bodyPr/>
                    <a:lstStyle/>
                    <a:p>
                      <a:r>
                        <a:rPr kumimoji="1" lang="en-US" altLang="ja-JP" sz="1400" dirty="0" smtClean="0">
                          <a:solidFill>
                            <a:schemeClr val="tx1"/>
                          </a:solidFill>
                        </a:rPr>
                        <a:t>X</a:t>
                      </a:r>
                    </a:p>
                    <a:p>
                      <a:r>
                        <a:rPr kumimoji="1" lang="en-US" altLang="ja-JP" sz="1100" dirty="0" smtClean="0">
                          <a:solidFill>
                            <a:schemeClr val="tx1"/>
                          </a:solidFill>
                        </a:rPr>
                        <a:t>(mapped UE Usage Type)</a:t>
                      </a:r>
                      <a:endParaRPr kumimoji="1" lang="ja-JP" altLang="en-US" sz="1100" dirty="0">
                        <a:solidFill>
                          <a:schemeClr val="tx1"/>
                        </a:solidFill>
                      </a:endParaRPr>
                    </a:p>
                  </a:txBody>
                  <a:tcPr/>
                </a:tc>
                <a:tc>
                  <a:txBody>
                    <a:bodyPr/>
                    <a:lstStyle/>
                    <a:p>
                      <a:endParaRPr kumimoji="1" lang="ja-JP" altLang="en-US" sz="1400" dirty="0">
                        <a:solidFill>
                          <a:schemeClr val="tx1"/>
                        </a:solidFill>
                      </a:endParaRP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r>
                        <a:rPr kumimoji="1" lang="en-US" altLang="ja-JP" sz="1400" dirty="0" smtClean="0">
                          <a:solidFill>
                            <a:schemeClr val="tx1"/>
                          </a:solidFill>
                        </a:rPr>
                        <a:t>X</a:t>
                      </a:r>
                      <a:endParaRPr kumimoji="1" lang="ja-JP" altLang="en-US" sz="1400" dirty="0">
                        <a:solidFill>
                          <a:schemeClr val="tx1"/>
                        </a:solidFill>
                      </a:endParaRPr>
                    </a:p>
                  </a:txBody>
                  <a:tcPr/>
                </a:tc>
                <a:tc>
                  <a:txBody>
                    <a:bodyPr/>
                    <a:lstStyle/>
                    <a:p>
                      <a:r>
                        <a:rPr kumimoji="1" lang="en-US" altLang="ja-JP" sz="1100" dirty="0" smtClean="0"/>
                        <a:t>Confusion</a:t>
                      </a:r>
                      <a:r>
                        <a:rPr kumimoji="1" lang="en-US" altLang="ja-JP" sz="1100" baseline="0" dirty="0" smtClean="0"/>
                        <a:t> between subscribed UE Usage Type and mapped UE Usage Type</a:t>
                      </a:r>
                      <a:endParaRPr kumimoji="1" lang="ja-JP" altLang="en-US" sz="1100" dirty="0"/>
                    </a:p>
                  </a:txBody>
                  <a:tcPr/>
                </a:tc>
                <a:tc>
                  <a:txBody>
                    <a:bodyPr/>
                    <a:lstStyle/>
                    <a:p>
                      <a:r>
                        <a:rPr kumimoji="1" lang="en-US" altLang="ja-JP" sz="1800" dirty="0" smtClean="0">
                          <a:solidFill>
                            <a:schemeClr val="tx1"/>
                          </a:solidFill>
                          <a:sym typeface="Wingdings" panose="05000000000000000000" pitchFamily="2" charset="2"/>
                        </a:rPr>
                        <a:t></a:t>
                      </a:r>
                      <a:endParaRPr kumimoji="1" lang="ja-JP" altLang="en-US" sz="1800" dirty="0">
                        <a:solidFill>
                          <a:schemeClr val="tx1"/>
                        </a:solidFill>
                      </a:endParaRPr>
                    </a:p>
                  </a:txBody>
                  <a:tcPr/>
                </a:tc>
              </a:tr>
            </a:tbl>
          </a:graphicData>
        </a:graphic>
      </p:graphicFrame>
      <p:sp>
        <p:nvSpPr>
          <p:cNvPr id="5" name="テキスト ボックス 4"/>
          <p:cNvSpPr txBox="1"/>
          <p:nvPr/>
        </p:nvSpPr>
        <p:spPr>
          <a:xfrm>
            <a:off x="251520" y="2636912"/>
            <a:ext cx="1670650" cy="400110"/>
          </a:xfrm>
          <a:prstGeom prst="rect">
            <a:avLst/>
          </a:prstGeom>
          <a:noFill/>
        </p:spPr>
        <p:txBody>
          <a:bodyPr wrap="none" rtlCol="0">
            <a:spAutoFit/>
          </a:bodyPr>
          <a:lstStyle/>
          <a:p>
            <a:r>
              <a:rPr kumimoji="1" lang="en-US" altLang="ja-JP" sz="2000" b="1" dirty="0" smtClean="0"/>
              <a:t>&lt; Evaluation &gt;</a:t>
            </a:r>
            <a:endParaRPr kumimoji="1" lang="ja-JP" altLang="en-US" sz="2000" b="1" dirty="0"/>
          </a:p>
        </p:txBody>
      </p:sp>
      <p:sp>
        <p:nvSpPr>
          <p:cNvPr id="6" name="スライド番号プレースホルダー 5"/>
          <p:cNvSpPr>
            <a:spLocks noGrp="1"/>
          </p:cNvSpPr>
          <p:nvPr>
            <p:ph type="sldNum" sz="quarter" idx="12"/>
          </p:nvPr>
        </p:nvSpPr>
        <p:spPr/>
        <p:txBody>
          <a:bodyPr/>
          <a:lstStyle/>
          <a:p>
            <a:fld id="{C41F879A-5E4D-45AF-8A11-D6062792DA37}" type="slidenum">
              <a:rPr kumimoji="1" lang="ja-JP" altLang="en-US" smtClean="0"/>
              <a:t>10</a:t>
            </a:fld>
            <a:endParaRPr kumimoji="1" lang="ja-JP" altLang="en-US"/>
          </a:p>
        </p:txBody>
      </p:sp>
    </p:spTree>
    <p:extLst>
      <p:ext uri="{BB962C8B-B14F-4D97-AF65-F5344CB8AC3E}">
        <p14:creationId xmlns:p14="http://schemas.microsoft.com/office/powerpoint/2010/main" val="265455031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Objective</a:t>
            </a:r>
            <a:endParaRPr kumimoji="1" lang="ja-JP" altLang="en-US" b="1" dirty="0"/>
          </a:p>
        </p:txBody>
      </p:sp>
      <p:sp>
        <p:nvSpPr>
          <p:cNvPr id="3" name="コンテンツ プレースホルダー 2"/>
          <p:cNvSpPr>
            <a:spLocks noGrp="1"/>
          </p:cNvSpPr>
          <p:nvPr>
            <p:ph idx="1"/>
          </p:nvPr>
        </p:nvSpPr>
        <p:spPr/>
        <p:txBody>
          <a:bodyPr/>
          <a:lstStyle/>
          <a:p>
            <a:r>
              <a:rPr kumimoji="1" lang="en-US" altLang="ja-JP" dirty="0" smtClean="0"/>
              <a:t>Key decision vectors</a:t>
            </a:r>
          </a:p>
          <a:p>
            <a:r>
              <a:rPr lang="en-US" altLang="ja-JP" dirty="0" smtClean="0"/>
              <a:t>Requirement for Selected DCN_ID</a:t>
            </a:r>
            <a:endParaRPr kumimoji="1" lang="en-US" altLang="ja-JP" dirty="0" smtClean="0"/>
          </a:p>
          <a:p>
            <a:r>
              <a:rPr lang="en-US" altLang="ja-JP" dirty="0" smtClean="0"/>
              <a:t>Comparison of UE Usage Type and DCN ID from the following aspects;</a:t>
            </a:r>
          </a:p>
          <a:p>
            <a:pPr lvl="1"/>
            <a:r>
              <a:rPr lang="en-US" altLang="ja-JP" dirty="0"/>
              <a:t>Support of fine-grained </a:t>
            </a:r>
            <a:r>
              <a:rPr lang="en-US" altLang="ja-JP" dirty="0" smtClean="0"/>
              <a:t>DCNs</a:t>
            </a:r>
          </a:p>
          <a:p>
            <a:pPr lvl="1"/>
            <a:r>
              <a:rPr kumimoji="1" lang="en-US" altLang="ja-JP" dirty="0" smtClean="0"/>
              <a:t>Inter-operation with Rel-13 DECOR</a:t>
            </a:r>
          </a:p>
          <a:p>
            <a:r>
              <a:rPr lang="en-US" altLang="ja-JP" dirty="0" smtClean="0"/>
              <a:t>Conclusion</a:t>
            </a:r>
            <a:endParaRPr kumimoji="1" lang="ja-JP" altLang="en-US" dirty="0"/>
          </a:p>
        </p:txBody>
      </p:sp>
      <p:sp>
        <p:nvSpPr>
          <p:cNvPr id="4" name="スライド番号プレースホルダー 3"/>
          <p:cNvSpPr>
            <a:spLocks noGrp="1"/>
          </p:cNvSpPr>
          <p:nvPr>
            <p:ph type="sldNum" sz="quarter" idx="12"/>
          </p:nvPr>
        </p:nvSpPr>
        <p:spPr/>
        <p:txBody>
          <a:bodyPr/>
          <a:lstStyle/>
          <a:p>
            <a:fld id="{C41F879A-5E4D-45AF-8A11-D6062792DA37}" type="slidenum">
              <a:rPr kumimoji="1" lang="ja-JP" altLang="en-US" smtClean="0"/>
              <a:t>2</a:t>
            </a:fld>
            <a:endParaRPr kumimoji="1" lang="ja-JP" altLang="en-US"/>
          </a:p>
        </p:txBody>
      </p:sp>
    </p:spTree>
    <p:extLst>
      <p:ext uri="{BB962C8B-B14F-4D97-AF65-F5344CB8AC3E}">
        <p14:creationId xmlns:p14="http://schemas.microsoft.com/office/powerpoint/2010/main" val="284311152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kumimoji="1" lang="en-US" altLang="ja-JP" b="1" dirty="0" smtClean="0"/>
              <a:t>Key Highlights of the different Solutions</a:t>
            </a:r>
            <a:endParaRPr kumimoji="1" lang="ja-JP" alt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09535343"/>
              </p:ext>
            </p:extLst>
          </p:nvPr>
        </p:nvGraphicFramePr>
        <p:xfrm>
          <a:off x="395536" y="1772816"/>
          <a:ext cx="8424936" cy="4297679"/>
        </p:xfrm>
        <a:graphic>
          <a:graphicData uri="http://schemas.openxmlformats.org/drawingml/2006/table">
            <a:tbl>
              <a:tblPr firstRow="1" bandRow="1">
                <a:tableStyleId>{5C22544A-7EE6-4342-B048-85BDC9FD1C3A}</a:tableStyleId>
              </a:tblPr>
              <a:tblGrid>
                <a:gridCol w="1404156"/>
                <a:gridCol w="1404156"/>
                <a:gridCol w="1404156"/>
                <a:gridCol w="1404156"/>
                <a:gridCol w="1404156"/>
                <a:gridCol w="1404156"/>
              </a:tblGrid>
              <a:tr h="370840">
                <a:tc>
                  <a:txBody>
                    <a:bodyPr/>
                    <a:lstStyle/>
                    <a:p>
                      <a:r>
                        <a:rPr kumimoji="1" lang="en-US" altLang="ja-JP" sz="1400" dirty="0" smtClean="0"/>
                        <a:t>Solution Title/Section</a:t>
                      </a:r>
                      <a:endParaRPr kumimoji="1" lang="ja-JP" altLang="en-US" sz="1400" dirty="0"/>
                    </a:p>
                  </a:txBody>
                  <a:tcPr/>
                </a:tc>
                <a:tc>
                  <a:txBody>
                    <a:bodyPr/>
                    <a:lstStyle/>
                    <a:p>
                      <a:r>
                        <a:rPr kumimoji="1" lang="en-US" altLang="ja-JP" sz="1400" dirty="0" smtClean="0"/>
                        <a:t>SIM</a:t>
                      </a:r>
                      <a:r>
                        <a:rPr kumimoji="1" lang="en-US" altLang="ja-JP" sz="1400" baseline="0" dirty="0" smtClean="0"/>
                        <a:t> Parameter</a:t>
                      </a:r>
                      <a:endParaRPr kumimoji="1" lang="ja-JP" altLang="en-US" sz="1400" dirty="0"/>
                    </a:p>
                  </a:txBody>
                  <a:tcPr/>
                </a:tc>
                <a:tc>
                  <a:txBody>
                    <a:bodyPr/>
                    <a:lstStyle/>
                    <a:p>
                      <a:r>
                        <a:rPr kumimoji="1" lang="en-US" altLang="ja-JP" sz="1400" dirty="0" smtClean="0"/>
                        <a:t>Parameter provided by Network</a:t>
                      </a:r>
                      <a:endParaRPr kumimoji="1" lang="ja-JP" altLang="en-US" sz="1400" dirty="0"/>
                    </a:p>
                  </a:txBody>
                  <a:tcPr/>
                </a:tc>
                <a:tc>
                  <a:txBody>
                    <a:bodyPr/>
                    <a:lstStyle/>
                    <a:p>
                      <a:r>
                        <a:rPr kumimoji="1" lang="en-US" altLang="ja-JP" sz="1400" dirty="0" smtClean="0"/>
                        <a:t>Storage of parameter in UE</a:t>
                      </a:r>
                      <a:endParaRPr kumimoji="1" lang="ja-JP" altLang="en-US" sz="1400" dirty="0"/>
                    </a:p>
                  </a:txBody>
                  <a:tcPr/>
                </a:tc>
                <a:tc>
                  <a:txBody>
                    <a:bodyPr/>
                    <a:lstStyle/>
                    <a:p>
                      <a:r>
                        <a:rPr kumimoji="1" lang="en-US" altLang="ja-JP" sz="1400" dirty="0" smtClean="0"/>
                        <a:t>Parameter provided by UE in RRC</a:t>
                      </a:r>
                      <a:endParaRPr kumimoji="1" lang="ja-JP" altLang="en-US" sz="1400" dirty="0"/>
                    </a:p>
                  </a:txBody>
                  <a:tcPr/>
                </a:tc>
                <a:tc>
                  <a:txBody>
                    <a:bodyPr/>
                    <a:lstStyle/>
                    <a:p>
                      <a:r>
                        <a:rPr kumimoji="1" lang="en-US" altLang="ja-JP" sz="1400" dirty="0" smtClean="0"/>
                        <a:t>Parameter provided by UE in NAS</a:t>
                      </a:r>
                      <a:endParaRPr kumimoji="1" lang="ja-JP" altLang="en-US" sz="1400" dirty="0"/>
                    </a:p>
                  </a:txBody>
                  <a:tcPr/>
                </a:tc>
              </a:tr>
              <a:tr h="370840">
                <a:tc>
                  <a:txBody>
                    <a:bodyPr/>
                    <a:lstStyle/>
                    <a:p>
                      <a:r>
                        <a:rPr kumimoji="1" lang="en-US" altLang="ja-JP" sz="1400" b="1" baseline="0" dirty="0" smtClean="0">
                          <a:solidFill>
                            <a:schemeClr val="tx1"/>
                          </a:solidFill>
                        </a:rPr>
                        <a:t>Solution #1:</a:t>
                      </a:r>
                    </a:p>
                    <a:p>
                      <a:r>
                        <a:rPr kumimoji="1" lang="en-US" altLang="ja-JP" sz="1400" b="1" dirty="0" smtClean="0">
                          <a:solidFill>
                            <a:schemeClr val="tx1"/>
                          </a:solidFill>
                        </a:rPr>
                        <a:t>Per PLMN DCN</a:t>
                      </a:r>
                      <a:r>
                        <a:rPr kumimoji="1" lang="en-US" altLang="ja-JP" sz="1400" b="1" baseline="0" dirty="0" smtClean="0">
                          <a:solidFill>
                            <a:schemeClr val="tx1"/>
                          </a:solidFill>
                        </a:rPr>
                        <a:t> ID, SIM info, NAS Type</a:t>
                      </a:r>
                    </a:p>
                  </a:txBody>
                  <a:tcPr/>
                </a:tc>
                <a:tc>
                  <a:txBody>
                    <a:bodyPr/>
                    <a:lstStyle/>
                    <a:p>
                      <a:r>
                        <a:rPr kumimoji="1" lang="en-US" altLang="ja-JP" sz="1400" dirty="0" smtClean="0"/>
                        <a:t>Default DCN ID (maybe per PLMN)</a:t>
                      </a:r>
                      <a:endParaRPr kumimoji="1" lang="ja-JP" altLang="en-US" sz="1400" dirty="0"/>
                    </a:p>
                  </a:txBody>
                  <a:tcPr/>
                </a:tc>
                <a:tc>
                  <a:txBody>
                    <a:bodyPr/>
                    <a:lstStyle/>
                    <a:p>
                      <a:r>
                        <a:rPr kumimoji="1" lang="en-US" altLang="ja-JP" sz="1400" dirty="0" smtClean="0"/>
                        <a:t>DCN ID</a:t>
                      </a:r>
                      <a:endParaRPr kumimoji="1" lang="ja-JP" altLang="en-US" sz="1400" dirty="0"/>
                    </a:p>
                  </a:txBody>
                  <a:tcPr/>
                </a:tc>
                <a:tc>
                  <a:txBody>
                    <a:bodyPr/>
                    <a:lstStyle/>
                    <a:p>
                      <a:r>
                        <a:rPr kumimoji="1" lang="en-US" altLang="ja-JP" sz="1400" baseline="0" dirty="0" smtClean="0"/>
                        <a:t>PLMN1: DCN ID1,</a:t>
                      </a:r>
                    </a:p>
                    <a:p>
                      <a:r>
                        <a:rPr kumimoji="1" lang="en-US" altLang="ja-JP" sz="1400" baseline="0" dirty="0" smtClean="0"/>
                        <a:t>PLMN2: DCN ID2, …</a:t>
                      </a:r>
                      <a:endParaRPr kumimoji="1" lang="ja-JP" altLang="en-US" sz="1400" dirty="0"/>
                    </a:p>
                  </a:txBody>
                  <a:tcPr/>
                </a:tc>
                <a:tc>
                  <a:txBody>
                    <a:bodyPr/>
                    <a:lstStyle/>
                    <a:p>
                      <a:r>
                        <a:rPr kumimoji="1" lang="en-US" altLang="ja-JP" sz="1400" dirty="0" smtClean="0"/>
                        <a:t>DCN ID +NAS Type</a:t>
                      </a:r>
                      <a:endParaRPr kumimoji="1" lang="ja-JP" altLang="en-US" sz="1400" dirty="0"/>
                    </a:p>
                  </a:txBody>
                  <a:tcPr/>
                </a:tc>
                <a:tc>
                  <a:txBody>
                    <a:bodyPr/>
                    <a:lstStyle/>
                    <a:p>
                      <a:r>
                        <a:rPr kumimoji="1" lang="en-US" altLang="ja-JP" sz="1400" dirty="0" smtClean="0"/>
                        <a:t>DCN ID</a:t>
                      </a:r>
                      <a:endParaRPr kumimoji="1" lang="ja-JP" altLang="en-US" sz="1400" dirty="0"/>
                    </a:p>
                  </a:txBody>
                  <a:tcPr/>
                </a:tc>
              </a:tr>
              <a:tr h="370840">
                <a:tc>
                  <a:txBody>
                    <a:bodyPr/>
                    <a:lstStyle/>
                    <a:p>
                      <a:r>
                        <a:rPr kumimoji="1" lang="en-US" altLang="ja-JP" sz="1400" b="1" baseline="0" dirty="0" smtClean="0">
                          <a:solidFill>
                            <a:schemeClr val="tx1"/>
                          </a:solidFill>
                        </a:rPr>
                        <a:t>Solution #5:</a:t>
                      </a:r>
                    </a:p>
                    <a:p>
                      <a:r>
                        <a:rPr kumimoji="1" lang="en-US" altLang="ja-JP" sz="1400" b="1" dirty="0" smtClean="0">
                          <a:solidFill>
                            <a:schemeClr val="tx1"/>
                          </a:solidFill>
                        </a:rPr>
                        <a:t>Per PLMN DCN</a:t>
                      </a:r>
                      <a:r>
                        <a:rPr kumimoji="1" lang="en-US" altLang="ja-JP" sz="1400" b="1" baseline="0" dirty="0" smtClean="0">
                          <a:solidFill>
                            <a:schemeClr val="tx1"/>
                          </a:solidFill>
                        </a:rPr>
                        <a:t> ID + SIM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smtClean="0"/>
                        <a:t>(Default) UE Usage Type</a:t>
                      </a:r>
                      <a:endParaRPr kumimoji="1" lang="ja-JP" altLang="en-US" sz="1400" dirty="0" smtClean="0"/>
                    </a:p>
                    <a:p>
                      <a:endParaRPr kumimoji="1" lang="ja-JP" altLang="en-US" sz="1400" dirty="0"/>
                    </a:p>
                  </a:txBody>
                  <a:tcPr/>
                </a:tc>
                <a:tc>
                  <a:txBody>
                    <a:bodyPr/>
                    <a:lstStyle/>
                    <a:p>
                      <a:r>
                        <a:rPr kumimoji="1" lang="en-US" altLang="ja-JP" sz="1400" dirty="0" smtClean="0"/>
                        <a:t>DCN ID</a:t>
                      </a:r>
                      <a:endParaRPr kumimoji="1" lang="ja-JP" altLang="en-US" sz="1400" dirty="0"/>
                    </a:p>
                  </a:txBody>
                  <a:tcPr/>
                </a:tc>
                <a:tc>
                  <a:txBody>
                    <a:bodyPr/>
                    <a:lstStyle/>
                    <a:p>
                      <a:r>
                        <a:rPr kumimoji="1" lang="en-US" altLang="ja-JP" sz="1400" baseline="0" dirty="0" smtClean="0"/>
                        <a:t>PLMN1: DCN ID1,</a:t>
                      </a:r>
                    </a:p>
                    <a:p>
                      <a:r>
                        <a:rPr kumimoji="1" lang="en-US" altLang="ja-JP" sz="1400" baseline="0" dirty="0" smtClean="0"/>
                        <a:t>PLMN2: DCN ID2, …</a:t>
                      </a:r>
                      <a:endParaRPr kumimoji="1" lang="ja-JP" altLang="en-US" sz="1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400" baseline="0" dirty="0" smtClean="0"/>
                        <a:t>DCN ID,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400" baseline="0" dirty="0" smtClean="0"/>
                        <a:t>else </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smtClean="0"/>
                        <a:t>Default</a:t>
                      </a:r>
                      <a:r>
                        <a:rPr kumimoji="1" lang="en-US" altLang="ja-JP" sz="1400" baseline="0" dirty="0" smtClean="0"/>
                        <a:t> UE Usage Type</a:t>
                      </a:r>
                      <a:endParaRPr kumimoji="1" lang="ja-JP" altLang="en-US" sz="1400" dirty="0"/>
                    </a:p>
                  </a:txBody>
                  <a:tcPr/>
                </a:tc>
                <a:tc>
                  <a:txBody>
                    <a:bodyPr/>
                    <a:lstStyle/>
                    <a:p>
                      <a:r>
                        <a:rPr kumimoji="1" lang="en-US" altLang="ja-JP" sz="1400" dirty="0" smtClean="0"/>
                        <a:t>DCN ID</a:t>
                      </a:r>
                      <a:endParaRPr kumimoji="1" lang="ja-JP" altLang="en-US" sz="1400" dirty="0"/>
                    </a:p>
                  </a:txBody>
                  <a:tcPr/>
                </a:tc>
              </a:tr>
              <a:tr h="370840">
                <a:tc>
                  <a:txBody>
                    <a:bodyPr/>
                    <a:lstStyle/>
                    <a:p>
                      <a:r>
                        <a:rPr kumimoji="1" lang="en-US" altLang="ja-JP" sz="1400" b="1" dirty="0" smtClean="0">
                          <a:solidFill>
                            <a:schemeClr val="tx1"/>
                          </a:solidFill>
                        </a:rPr>
                        <a:t>Solution #3:</a:t>
                      </a:r>
                      <a:endParaRPr kumimoji="1" lang="en-US" altLang="ja-JP" sz="1400" b="1" baseline="0" dirty="0" smtClean="0">
                        <a:solidFill>
                          <a:schemeClr val="tx1"/>
                        </a:solidFill>
                      </a:endParaRPr>
                    </a:p>
                    <a:p>
                      <a:r>
                        <a:rPr kumimoji="1" lang="en-US" altLang="ja-JP" sz="1400" b="1" dirty="0" smtClean="0">
                          <a:solidFill>
                            <a:schemeClr val="tx1"/>
                          </a:solidFill>
                        </a:rPr>
                        <a:t>UE Usage Type + SIM</a:t>
                      </a:r>
                    </a:p>
                  </a:txBody>
                  <a:tcPr/>
                </a:tc>
                <a:tc>
                  <a:txBody>
                    <a:bodyPr/>
                    <a:lstStyle/>
                    <a:p>
                      <a:r>
                        <a:rPr kumimoji="1" lang="en-US" altLang="ja-JP" sz="1400" dirty="0" smtClean="0"/>
                        <a:t>(Default) UE Usage Type (maybe per PLMN)</a:t>
                      </a:r>
                      <a:endParaRPr kumimoji="1" lang="ja-JP" altLang="en-US" sz="1400" dirty="0"/>
                    </a:p>
                  </a:txBody>
                  <a:tcPr/>
                </a:tc>
                <a:tc>
                  <a:txBody>
                    <a:bodyPr/>
                    <a:lstStyle/>
                    <a:p>
                      <a:r>
                        <a:rPr kumimoji="1" lang="en-US" altLang="ja-JP" sz="1400" b="1" dirty="0" smtClean="0">
                          <a:solidFill>
                            <a:srgbClr val="FF0000"/>
                          </a:solidFill>
                        </a:rPr>
                        <a:t>None</a:t>
                      </a:r>
                    </a:p>
                    <a:p>
                      <a:r>
                        <a:rPr kumimoji="1" lang="en-US" altLang="ja-JP" sz="1100" dirty="0" smtClean="0"/>
                        <a:t>(Decor</a:t>
                      </a:r>
                      <a:r>
                        <a:rPr kumimoji="1" lang="en-US" altLang="ja-JP" sz="1100" baseline="0" dirty="0" smtClean="0"/>
                        <a:t> MMEGI based solution is used)</a:t>
                      </a:r>
                      <a:endParaRPr kumimoji="1" lang="ja-JP" altLang="en-US" sz="1100" dirty="0"/>
                    </a:p>
                  </a:txBody>
                  <a:tcPr/>
                </a:tc>
                <a:tc>
                  <a:txBody>
                    <a:bodyPr/>
                    <a:lstStyle/>
                    <a:p>
                      <a:r>
                        <a:rPr kumimoji="1" lang="en-US" altLang="ja-JP" sz="1400" dirty="0" smtClean="0"/>
                        <a:t>None</a:t>
                      </a:r>
                      <a:endParaRPr kumimoji="1" lang="en-US" altLang="ja-JP" sz="1100" dirty="0" smtClean="0"/>
                    </a:p>
                    <a:p>
                      <a:r>
                        <a:rPr kumimoji="1" lang="en-US" altLang="ja-JP" sz="1100" dirty="0" smtClean="0"/>
                        <a:t>(MMEGI</a:t>
                      </a:r>
                      <a:r>
                        <a:rPr kumimoji="1" lang="en-US" altLang="ja-JP" sz="1100" baseline="0" dirty="0" smtClean="0"/>
                        <a:t> as part of GUTI is used)</a:t>
                      </a:r>
                      <a:endParaRPr kumimoji="1" lang="ja-JP" altLang="en-US" sz="1100" dirty="0"/>
                    </a:p>
                  </a:txBody>
                  <a:tcPr/>
                </a:tc>
                <a:tc>
                  <a:txBody>
                    <a:bodyPr/>
                    <a:lstStyle/>
                    <a:p>
                      <a:r>
                        <a:rPr kumimoji="1" lang="en-US" altLang="ja-JP" sz="1400" dirty="0" smtClean="0"/>
                        <a:t>UE Usage Type</a:t>
                      </a:r>
                      <a:endParaRPr kumimoji="1" lang="ja-JP" altLang="en-US" sz="1400" dirty="0"/>
                    </a:p>
                  </a:txBody>
                  <a:tcPr/>
                </a:tc>
                <a:tc>
                  <a:txBody>
                    <a:bodyPr/>
                    <a:lstStyle/>
                    <a:p>
                      <a:r>
                        <a:rPr kumimoji="1" lang="en-US" altLang="ja-JP" sz="1400" dirty="0" smtClean="0"/>
                        <a:t>None </a:t>
                      </a:r>
                    </a:p>
                    <a:p>
                      <a:r>
                        <a:rPr kumimoji="1" lang="en-US" altLang="ja-JP" sz="1200" dirty="0" smtClean="0"/>
                        <a:t>(RAN forwards UE Usage type to MME)</a:t>
                      </a:r>
                      <a:endParaRPr kumimoji="1" lang="ja-JP" altLang="en-US" sz="1200" dirty="0"/>
                    </a:p>
                  </a:txBody>
                  <a:tcPr/>
                </a:tc>
              </a:tr>
              <a:tr h="370840">
                <a:tc>
                  <a:txBody>
                    <a:bodyPr/>
                    <a:lstStyle/>
                    <a:p>
                      <a:r>
                        <a:rPr kumimoji="1" lang="en-US" altLang="ja-JP" sz="1400" b="1" dirty="0" smtClean="0">
                          <a:solidFill>
                            <a:schemeClr val="tx1"/>
                          </a:solidFill>
                        </a:rPr>
                        <a:t>Solution #7:</a:t>
                      </a:r>
                    </a:p>
                    <a:p>
                      <a:r>
                        <a:rPr kumimoji="1" lang="en-US" altLang="ja-JP" sz="1400" b="1" dirty="0" smtClean="0">
                          <a:solidFill>
                            <a:schemeClr val="tx1"/>
                          </a:solidFill>
                        </a:rPr>
                        <a:t>UE Usage Type,</a:t>
                      </a:r>
                      <a:r>
                        <a:rPr kumimoji="1" lang="en-US" altLang="ja-JP" sz="1400" b="1" baseline="0" dirty="0" smtClean="0">
                          <a:solidFill>
                            <a:schemeClr val="tx1"/>
                          </a:solidFill>
                        </a:rPr>
                        <a:t> No SIM</a:t>
                      </a:r>
                      <a:endParaRPr kumimoji="1" lang="ja-JP" altLang="en-US" sz="1000" b="1" dirty="0" smtClean="0">
                        <a:solidFill>
                          <a:schemeClr val="tx1"/>
                        </a:solidFill>
                      </a:endParaRPr>
                    </a:p>
                  </a:txBody>
                  <a:tcPr/>
                </a:tc>
                <a:tc>
                  <a:txBody>
                    <a:bodyPr/>
                    <a:lstStyle/>
                    <a:p>
                      <a:r>
                        <a:rPr kumimoji="1" lang="en-US" altLang="ja-JP" sz="1400" dirty="0" smtClean="0"/>
                        <a:t>None</a:t>
                      </a:r>
                      <a:endParaRPr kumimoji="1" lang="ja-JP" altLang="en-US" sz="1400" dirty="0"/>
                    </a:p>
                  </a:txBody>
                  <a:tcPr/>
                </a:tc>
                <a:tc>
                  <a:txBody>
                    <a:bodyPr/>
                    <a:lstStyle/>
                    <a:p>
                      <a:r>
                        <a:rPr kumimoji="1" lang="en-US" altLang="ja-JP" sz="1400" dirty="0" smtClean="0"/>
                        <a:t>UE Usage</a:t>
                      </a:r>
                      <a:r>
                        <a:rPr kumimoji="1" lang="en-US" altLang="ja-JP" sz="1400" baseline="0" dirty="0" smtClean="0"/>
                        <a:t> Type</a:t>
                      </a:r>
                      <a:endParaRPr kumimoji="1" lang="ja-JP" altLang="en-US" sz="1400" dirty="0"/>
                    </a:p>
                  </a:txBody>
                  <a:tcPr/>
                </a:tc>
                <a:tc>
                  <a:txBody>
                    <a:bodyPr/>
                    <a:lstStyle/>
                    <a:p>
                      <a:r>
                        <a:rPr kumimoji="1" lang="en-US" altLang="ja-JP" sz="1400" dirty="0" smtClean="0"/>
                        <a:t>UE Usage Type</a:t>
                      </a:r>
                      <a:endParaRPr kumimoji="1" lang="ja-JP" altLang="en-US" sz="1400" dirty="0"/>
                    </a:p>
                  </a:txBody>
                  <a:tcPr/>
                </a:tc>
                <a:tc>
                  <a:txBody>
                    <a:bodyPr/>
                    <a:lstStyle/>
                    <a:p>
                      <a:r>
                        <a:rPr kumimoji="1" lang="en-US" altLang="ja-JP" sz="1400" dirty="0" smtClean="0"/>
                        <a:t>UE Usage</a:t>
                      </a:r>
                      <a:r>
                        <a:rPr kumimoji="1" lang="en-US" altLang="ja-JP" sz="1400" baseline="0" dirty="0" smtClean="0"/>
                        <a:t> Type</a:t>
                      </a:r>
                      <a:endParaRPr kumimoji="1" lang="ja-JP" altLang="en-US" sz="1400" dirty="0"/>
                    </a:p>
                  </a:txBody>
                  <a:tcPr/>
                </a:tc>
                <a:tc>
                  <a:txBody>
                    <a:bodyPr/>
                    <a:lstStyle/>
                    <a:p>
                      <a:r>
                        <a:rPr kumimoji="1" lang="en-US" altLang="ja-JP" sz="1400" dirty="0" smtClean="0"/>
                        <a:t>UE Usage Type</a:t>
                      </a:r>
                      <a:endParaRPr kumimoji="1" lang="ja-JP" altLang="en-US" sz="1400" dirty="0"/>
                    </a:p>
                  </a:txBody>
                  <a:tcPr/>
                </a:tc>
              </a:tr>
            </a:tbl>
          </a:graphicData>
        </a:graphic>
      </p:graphicFrame>
      <p:sp>
        <p:nvSpPr>
          <p:cNvPr id="3" name="スライド番号プレースホルダー 2"/>
          <p:cNvSpPr>
            <a:spLocks noGrp="1"/>
          </p:cNvSpPr>
          <p:nvPr>
            <p:ph type="sldNum" sz="quarter" idx="12"/>
          </p:nvPr>
        </p:nvSpPr>
        <p:spPr/>
        <p:txBody>
          <a:bodyPr/>
          <a:lstStyle/>
          <a:p>
            <a:fld id="{C41F879A-5E4D-45AF-8A11-D6062792DA37}" type="slidenum">
              <a:rPr kumimoji="1" lang="ja-JP" altLang="en-US" smtClean="0"/>
              <a:t>3</a:t>
            </a:fld>
            <a:endParaRPr kumimoji="1" lang="ja-JP" altLang="en-US"/>
          </a:p>
        </p:txBody>
      </p:sp>
    </p:spTree>
    <p:extLst>
      <p:ext uri="{BB962C8B-B14F-4D97-AF65-F5344CB8AC3E}">
        <p14:creationId xmlns:p14="http://schemas.microsoft.com/office/powerpoint/2010/main" val="147414077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ja-JP" b="1" dirty="0" smtClean="0"/>
              <a:t>Key Decision Vectors</a:t>
            </a:r>
            <a:br>
              <a:rPr lang="en-US" altLang="ja-JP" b="1" dirty="0" smtClean="0"/>
            </a:br>
            <a:r>
              <a:rPr lang="en-US" altLang="ja-JP" sz="3600" b="1" dirty="0" smtClean="0"/>
              <a:t>(decreasing order of priority)</a:t>
            </a:r>
            <a:endParaRPr kumimoji="1" lang="ja-JP" altLang="en-US" b="1" dirty="0"/>
          </a:p>
        </p:txBody>
      </p:sp>
      <p:sp>
        <p:nvSpPr>
          <p:cNvPr id="3" name="Content Placeholder 2"/>
          <p:cNvSpPr>
            <a:spLocks noGrp="1"/>
          </p:cNvSpPr>
          <p:nvPr>
            <p:ph idx="1"/>
          </p:nvPr>
        </p:nvSpPr>
        <p:spPr>
          <a:xfrm>
            <a:off x="457200" y="1600200"/>
            <a:ext cx="8229600" cy="4925144"/>
          </a:xfrm>
        </p:spPr>
        <p:txBody>
          <a:bodyPr>
            <a:normAutofit fontScale="77500" lnSpcReduction="20000"/>
          </a:bodyPr>
          <a:lstStyle/>
          <a:p>
            <a:pPr marL="514350" indent="-514350">
              <a:buFont typeface="+mj-lt"/>
              <a:buAutoNum type="arabicPeriod"/>
            </a:pPr>
            <a:r>
              <a:rPr lang="en-US" altLang="ja-JP" sz="2800" b="1" dirty="0" smtClean="0"/>
              <a:t>Should the network provide “Selected DCN” ID (SDCN_ID) to the UE?</a:t>
            </a:r>
          </a:p>
          <a:p>
            <a:pPr lvl="1"/>
            <a:r>
              <a:rPr lang="en-US" altLang="ja-JP" sz="2400" b="1" dirty="0" smtClean="0">
                <a:solidFill>
                  <a:srgbClr val="FF0000"/>
                </a:solidFill>
              </a:rPr>
              <a:t>YES.</a:t>
            </a:r>
            <a:r>
              <a:rPr lang="en-US" altLang="ja-JP" sz="2400" b="1" dirty="0" smtClean="0"/>
              <a:t> </a:t>
            </a:r>
          </a:p>
          <a:p>
            <a:pPr lvl="1"/>
            <a:r>
              <a:rPr lang="en-US" altLang="ja-JP" sz="2400" dirty="0"/>
              <a:t>In Rel-13, we used MMEGI as the SDCN_ID and we needed to have MMEGI coordination across the network for NNSF. This is a big NNSF configuration issue, (reason: In Rel-13 we did not want to impact UE).  With Rel-14, we should have a cleaner solution: network provides SDCN-ID to UE which UE echoes back to network in initial NAS message. Hence, we have a single SDCN_ID in the NNSF for DCN selection.</a:t>
            </a:r>
          </a:p>
          <a:p>
            <a:pPr marL="514350" indent="-514350">
              <a:buFont typeface="+mj-lt"/>
              <a:buAutoNum type="arabicPeriod"/>
            </a:pPr>
            <a:r>
              <a:rPr lang="en-US" altLang="ja-JP" sz="2800" b="1" dirty="0" smtClean="0"/>
              <a:t>Should there be “default” parameter (in SIM or device)?</a:t>
            </a:r>
          </a:p>
          <a:p>
            <a:pPr lvl="1"/>
            <a:r>
              <a:rPr lang="en-US" altLang="ja-JP" sz="2400" b="1" dirty="0">
                <a:solidFill>
                  <a:srgbClr val="FF0000"/>
                </a:solidFill>
              </a:rPr>
              <a:t>It is nice to have this; but not a must.</a:t>
            </a:r>
          </a:p>
          <a:p>
            <a:pPr lvl="1"/>
            <a:r>
              <a:rPr kumimoji="1" lang="en-US" altLang="ja-JP" sz="2400" dirty="0" smtClean="0"/>
              <a:t>Having such a parameter in SIM reduces probability of redirection in a “first Attach” to network in HPLMN. </a:t>
            </a:r>
            <a:endParaRPr lang="en-US" altLang="ja-JP" sz="2400" dirty="0"/>
          </a:p>
          <a:p>
            <a:pPr marL="514350" indent="-514350">
              <a:buFont typeface="+mj-lt"/>
              <a:buAutoNum type="arabicPeriod"/>
            </a:pPr>
            <a:r>
              <a:rPr lang="en-US" altLang="ja-JP" sz="2800" b="1" dirty="0" smtClean="0"/>
              <a:t>Should the SDCN_ID be per-PLMN or not?</a:t>
            </a:r>
          </a:p>
          <a:p>
            <a:pPr lvl="1"/>
            <a:r>
              <a:rPr kumimoji="1" lang="en-US" altLang="ja-JP" sz="2400" b="1" dirty="0" smtClean="0">
                <a:solidFill>
                  <a:srgbClr val="FF0000"/>
                </a:solidFill>
              </a:rPr>
              <a:t>Preferable.</a:t>
            </a:r>
          </a:p>
          <a:p>
            <a:pPr lvl="1"/>
            <a:r>
              <a:rPr kumimoji="1" lang="en-US" altLang="ja-JP" sz="2400" dirty="0" smtClean="0"/>
              <a:t>Having this per-PLMN helps in roaming scenarios.</a:t>
            </a:r>
            <a:r>
              <a:rPr lang="en-US" altLang="ja-JP" sz="2400" dirty="0"/>
              <a:t> </a:t>
            </a:r>
            <a:r>
              <a:rPr lang="en-US" altLang="ja-JP" sz="2400" dirty="0" smtClean="0"/>
              <a:t>This is not such a big deal. However, if UE stores this per PLMN, preferable and makes this work also with roaming considerations.</a:t>
            </a:r>
            <a:endParaRPr kumimoji="1" lang="en-US" altLang="ja-JP" sz="2400" dirty="0" smtClean="0"/>
          </a:p>
        </p:txBody>
      </p:sp>
      <p:sp>
        <p:nvSpPr>
          <p:cNvPr id="4" name="角丸四角形 3"/>
          <p:cNvSpPr/>
          <p:nvPr/>
        </p:nvSpPr>
        <p:spPr>
          <a:xfrm>
            <a:off x="5796136" y="4239376"/>
            <a:ext cx="3168352" cy="2880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ja-JP" sz="1600" b="1" dirty="0" smtClean="0"/>
              <a:t>Solution #1, #3 and #5 are better</a:t>
            </a:r>
            <a:r>
              <a:rPr lang="en-US" altLang="ja-JP" sz="1600" b="1" dirty="0" smtClean="0">
                <a:sym typeface="Wingdings" panose="05000000000000000000" pitchFamily="2" charset="2"/>
              </a:rPr>
              <a:t></a:t>
            </a:r>
            <a:endParaRPr kumimoji="1" lang="ja-JP" altLang="en-US" sz="1600" b="1" dirty="0"/>
          </a:p>
        </p:txBody>
      </p:sp>
      <p:sp>
        <p:nvSpPr>
          <p:cNvPr id="6" name="角丸四角形 5"/>
          <p:cNvSpPr/>
          <p:nvPr/>
        </p:nvSpPr>
        <p:spPr>
          <a:xfrm>
            <a:off x="5796136" y="5445224"/>
            <a:ext cx="3168352" cy="2880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ja-JP" sz="1600" b="1" dirty="0" smtClean="0"/>
              <a:t>Solution #1 and #5 are better</a:t>
            </a:r>
            <a:r>
              <a:rPr lang="en-US" altLang="ja-JP" sz="1600" b="1" dirty="0" smtClean="0">
                <a:sym typeface="Wingdings" panose="05000000000000000000" pitchFamily="2" charset="2"/>
              </a:rPr>
              <a:t></a:t>
            </a:r>
            <a:endParaRPr kumimoji="1" lang="ja-JP" altLang="en-US" sz="1600" b="1" dirty="0"/>
          </a:p>
        </p:txBody>
      </p:sp>
      <p:sp>
        <p:nvSpPr>
          <p:cNvPr id="7" name="角丸四角形 5"/>
          <p:cNvSpPr/>
          <p:nvPr/>
        </p:nvSpPr>
        <p:spPr>
          <a:xfrm>
            <a:off x="5796136" y="1988840"/>
            <a:ext cx="3168352" cy="28803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ja-JP" sz="1600" b="1" dirty="0" smtClean="0"/>
              <a:t>Solution #1, #5 and #7 are better</a:t>
            </a:r>
            <a:r>
              <a:rPr lang="en-US" altLang="ja-JP" sz="1600" b="1" dirty="0" smtClean="0">
                <a:sym typeface="Wingdings" panose="05000000000000000000" pitchFamily="2" charset="2"/>
              </a:rPr>
              <a:t></a:t>
            </a:r>
            <a:endParaRPr kumimoji="1" lang="ja-JP" altLang="en-US" sz="1600" b="1" dirty="0"/>
          </a:p>
        </p:txBody>
      </p:sp>
      <p:sp>
        <p:nvSpPr>
          <p:cNvPr id="5" name="スライド番号プレースホルダー 4"/>
          <p:cNvSpPr>
            <a:spLocks noGrp="1"/>
          </p:cNvSpPr>
          <p:nvPr>
            <p:ph type="sldNum" sz="quarter" idx="12"/>
          </p:nvPr>
        </p:nvSpPr>
        <p:spPr/>
        <p:txBody>
          <a:bodyPr/>
          <a:lstStyle/>
          <a:p>
            <a:fld id="{C41F879A-5E4D-45AF-8A11-D6062792DA37}" type="slidenum">
              <a:rPr kumimoji="1" lang="ja-JP" altLang="en-US" smtClean="0"/>
              <a:t>4</a:t>
            </a:fld>
            <a:endParaRPr kumimoji="1" lang="ja-JP" altLang="en-US"/>
          </a:p>
        </p:txBody>
      </p:sp>
    </p:spTree>
    <p:extLst>
      <p:ext uri="{BB962C8B-B14F-4D97-AF65-F5344CB8AC3E}">
        <p14:creationId xmlns:p14="http://schemas.microsoft.com/office/powerpoint/2010/main" val="425266254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b="1" dirty="0" smtClean="0"/>
              <a:t>Requirement for SDCN_ID</a:t>
            </a:r>
            <a:endParaRPr kumimoji="1" lang="ja-JP" altLang="en-US" b="1" dirty="0"/>
          </a:p>
        </p:txBody>
      </p:sp>
      <p:sp>
        <p:nvSpPr>
          <p:cNvPr id="3" name="Content Placeholder 2"/>
          <p:cNvSpPr>
            <a:spLocks noGrp="1"/>
          </p:cNvSpPr>
          <p:nvPr>
            <p:ph idx="1"/>
          </p:nvPr>
        </p:nvSpPr>
        <p:spPr/>
        <p:txBody>
          <a:bodyPr>
            <a:normAutofit/>
          </a:bodyPr>
          <a:lstStyle/>
          <a:p>
            <a:r>
              <a:rPr kumimoji="1" lang="en-US" altLang="ja-JP" sz="2800" dirty="0" smtClean="0"/>
              <a:t>The SDCN_ID should clearly be a separate parameter from the subscription parameter “UE Usage Type”.</a:t>
            </a:r>
          </a:p>
          <a:p>
            <a:pPr lvl="1"/>
            <a:r>
              <a:rPr lang="en-US" altLang="ja-JP" sz="2400" dirty="0" smtClean="0"/>
              <a:t>Each MME has this function:</a:t>
            </a:r>
          </a:p>
          <a:p>
            <a:pPr lvl="2"/>
            <a:r>
              <a:rPr lang="en-US" altLang="ja-JP" sz="2000" dirty="0" smtClean="0"/>
              <a:t>SDCN_ID = f(UE Usage Type, UE Capabilities, …);</a:t>
            </a:r>
          </a:p>
          <a:p>
            <a:pPr lvl="1"/>
            <a:r>
              <a:rPr lang="en-US" altLang="ja-JP" sz="2400" dirty="0" smtClean="0"/>
              <a:t>The MME should be able to distinguish between UE Usage Type or SDCN_ID; i.e. whether it needs to do a mapping of not.</a:t>
            </a:r>
            <a:endParaRPr lang="en-US" altLang="ja-JP" sz="2800" dirty="0" smtClean="0"/>
          </a:p>
          <a:p>
            <a:pPr lvl="1"/>
            <a:endParaRPr kumimoji="1" lang="ja-JP" altLang="en-US" sz="2400" dirty="0"/>
          </a:p>
        </p:txBody>
      </p:sp>
      <p:sp>
        <p:nvSpPr>
          <p:cNvPr id="4" name="スライド番号プレースホルダー 3"/>
          <p:cNvSpPr>
            <a:spLocks noGrp="1"/>
          </p:cNvSpPr>
          <p:nvPr>
            <p:ph type="sldNum" sz="quarter" idx="12"/>
          </p:nvPr>
        </p:nvSpPr>
        <p:spPr/>
        <p:txBody>
          <a:bodyPr/>
          <a:lstStyle/>
          <a:p>
            <a:fld id="{C41F879A-5E4D-45AF-8A11-D6062792DA37}" type="slidenum">
              <a:rPr kumimoji="1" lang="ja-JP" altLang="en-US" smtClean="0"/>
              <a:t>5</a:t>
            </a:fld>
            <a:endParaRPr kumimoji="1" lang="ja-JP" altLang="en-US"/>
          </a:p>
        </p:txBody>
      </p:sp>
    </p:spTree>
    <p:extLst>
      <p:ext uri="{BB962C8B-B14F-4D97-AF65-F5344CB8AC3E}">
        <p14:creationId xmlns:p14="http://schemas.microsoft.com/office/powerpoint/2010/main" val="161240239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91264" cy="1143000"/>
          </a:xfrm>
        </p:spPr>
        <p:txBody>
          <a:bodyPr>
            <a:noAutofit/>
          </a:bodyPr>
          <a:lstStyle/>
          <a:p>
            <a:r>
              <a:rPr kumimoji="1" lang="en-US" altLang="ja-JP" sz="3600" b="1" dirty="0" smtClean="0"/>
              <a:t>Comparison of UE Usage Type and DCN_ID</a:t>
            </a:r>
            <a:br>
              <a:rPr kumimoji="1" lang="en-US" altLang="ja-JP" sz="3600" b="1" dirty="0" smtClean="0"/>
            </a:br>
            <a:r>
              <a:rPr kumimoji="1" lang="en-US" altLang="ja-JP" sz="3600" b="1" dirty="0" smtClean="0"/>
              <a:t>- </a:t>
            </a:r>
            <a:r>
              <a:rPr lang="en-US" altLang="ja-JP" sz="3600" b="1" dirty="0"/>
              <a:t>Support of fine-grained </a:t>
            </a:r>
            <a:r>
              <a:rPr lang="en-US" altLang="ja-JP" sz="3600" b="1" dirty="0" smtClean="0"/>
              <a:t>DCNs -</a:t>
            </a:r>
            <a:endParaRPr kumimoji="1" lang="ja-JP" altLang="en-US" sz="3600" b="1" dirty="0"/>
          </a:p>
        </p:txBody>
      </p:sp>
      <p:pic>
        <p:nvPicPr>
          <p:cNvPr id="4" name="Picture 281" descr="アンテナ"/>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96" y="3252366"/>
            <a:ext cx="435219"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ボックス 6"/>
          <p:cNvSpPr txBox="1"/>
          <p:nvPr/>
        </p:nvSpPr>
        <p:spPr>
          <a:xfrm>
            <a:off x="323528" y="4001666"/>
            <a:ext cx="591829" cy="369332"/>
          </a:xfrm>
          <a:prstGeom prst="rect">
            <a:avLst/>
          </a:prstGeom>
          <a:noFill/>
        </p:spPr>
        <p:txBody>
          <a:bodyPr wrap="none" rtlCol="0">
            <a:spAutoFit/>
          </a:bodyPr>
          <a:lstStyle/>
          <a:p>
            <a:r>
              <a:rPr kumimoji="1" lang="en-US" altLang="ja-JP" dirty="0" smtClean="0"/>
              <a:t>RAN</a:t>
            </a:r>
            <a:endParaRPr kumimoji="1" lang="ja-JP" altLang="en-US" dirty="0"/>
          </a:p>
        </p:txBody>
      </p:sp>
      <p:sp>
        <p:nvSpPr>
          <p:cNvPr id="8" name="円/楕円 7"/>
          <p:cNvSpPr/>
          <p:nvPr/>
        </p:nvSpPr>
        <p:spPr>
          <a:xfrm>
            <a:off x="1563429" y="2549034"/>
            <a:ext cx="2736304" cy="576064"/>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kumimoji="1" lang="en-US" altLang="ja-JP" dirty="0" smtClean="0"/>
              <a:t>DCN for </a:t>
            </a:r>
            <a:r>
              <a:rPr kumimoji="1" lang="en-US" altLang="ja-JP" dirty="0" err="1" smtClean="0"/>
              <a:t>IoT</a:t>
            </a:r>
            <a:endParaRPr kumimoji="1" lang="en-US" altLang="ja-JP" dirty="0" smtClean="0"/>
          </a:p>
          <a:p>
            <a:pPr algn="ctr"/>
            <a:r>
              <a:rPr lang="en-US" altLang="ja-JP" dirty="0" smtClean="0"/>
              <a:t>(default)</a:t>
            </a:r>
            <a:endParaRPr kumimoji="1" lang="ja-JP" altLang="en-US" dirty="0"/>
          </a:p>
        </p:txBody>
      </p:sp>
      <p:pic>
        <p:nvPicPr>
          <p:cNvPr id="5" name="Picture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1501" y="2116986"/>
            <a:ext cx="720080" cy="59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1581" y="2116986"/>
            <a:ext cx="720080" cy="59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円/楕円 9"/>
          <p:cNvSpPr/>
          <p:nvPr/>
        </p:nvSpPr>
        <p:spPr>
          <a:xfrm>
            <a:off x="2067485" y="3808654"/>
            <a:ext cx="2736304" cy="576064"/>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en-US" altLang="ja-JP" dirty="0" smtClean="0"/>
              <a:t>DCN for </a:t>
            </a:r>
            <a:r>
              <a:rPr kumimoji="1" lang="en-US" altLang="ja-JP" dirty="0" err="1" smtClean="0"/>
              <a:t>IoT</a:t>
            </a:r>
            <a:endParaRPr kumimoji="1" lang="en-US" altLang="ja-JP" dirty="0" smtClean="0"/>
          </a:p>
          <a:p>
            <a:pPr algn="ctr"/>
            <a:r>
              <a:rPr lang="en-US" altLang="ja-JP" dirty="0" smtClean="0"/>
              <a:t>(Company A)</a:t>
            </a:r>
            <a:endParaRPr kumimoji="1" lang="ja-JP" altLang="en-US" dirty="0"/>
          </a:p>
        </p:txBody>
      </p:sp>
      <p:pic>
        <p:nvPicPr>
          <p:cNvPr id="11" name="Picture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5557" y="3376606"/>
            <a:ext cx="720080" cy="59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5637" y="3376606"/>
            <a:ext cx="720080" cy="59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円/楕円 12"/>
          <p:cNvSpPr/>
          <p:nvPr/>
        </p:nvSpPr>
        <p:spPr>
          <a:xfrm>
            <a:off x="2067485" y="4822522"/>
            <a:ext cx="2736304" cy="576064"/>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en-US" altLang="ja-JP" dirty="0" smtClean="0"/>
              <a:t>DCN for </a:t>
            </a:r>
            <a:r>
              <a:rPr kumimoji="1" lang="en-US" altLang="ja-JP" dirty="0" err="1" smtClean="0"/>
              <a:t>IoT</a:t>
            </a:r>
            <a:endParaRPr kumimoji="1" lang="en-US" altLang="ja-JP" dirty="0" smtClean="0"/>
          </a:p>
          <a:p>
            <a:pPr algn="ctr"/>
            <a:r>
              <a:rPr lang="en-US" altLang="ja-JP" dirty="0" smtClean="0"/>
              <a:t>(Company B)</a:t>
            </a:r>
            <a:endParaRPr kumimoji="1" lang="ja-JP" altLang="en-US" dirty="0"/>
          </a:p>
        </p:txBody>
      </p:sp>
      <p:pic>
        <p:nvPicPr>
          <p:cNvPr id="14" name="Picture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5557" y="4390474"/>
            <a:ext cx="720080" cy="59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5637" y="4390474"/>
            <a:ext cx="720080" cy="59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円/楕円 15"/>
          <p:cNvSpPr/>
          <p:nvPr/>
        </p:nvSpPr>
        <p:spPr>
          <a:xfrm>
            <a:off x="2067485" y="5826130"/>
            <a:ext cx="2736304" cy="576064"/>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en-US" altLang="ja-JP" dirty="0" smtClean="0"/>
              <a:t>DCN for </a:t>
            </a:r>
            <a:r>
              <a:rPr kumimoji="1" lang="en-US" altLang="ja-JP" dirty="0" err="1" smtClean="0"/>
              <a:t>IoT</a:t>
            </a:r>
            <a:endParaRPr kumimoji="1" lang="en-US" altLang="ja-JP" dirty="0" smtClean="0"/>
          </a:p>
          <a:p>
            <a:pPr algn="ctr"/>
            <a:r>
              <a:rPr lang="en-US" altLang="ja-JP" dirty="0" smtClean="0"/>
              <a:t>(Company C)</a:t>
            </a:r>
            <a:endParaRPr kumimoji="1" lang="ja-JP" altLang="en-US" dirty="0"/>
          </a:p>
        </p:txBody>
      </p:sp>
      <p:pic>
        <p:nvPicPr>
          <p:cNvPr id="17" name="Picture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5557" y="5394082"/>
            <a:ext cx="720080" cy="59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5637" y="5394082"/>
            <a:ext cx="720080" cy="59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直線コネクタ 19"/>
          <p:cNvCxnSpPr>
            <a:stCxn id="4" idx="3"/>
            <a:endCxn id="8" idx="3"/>
          </p:cNvCxnSpPr>
          <p:nvPr/>
        </p:nvCxnSpPr>
        <p:spPr>
          <a:xfrm flipV="1">
            <a:off x="782715" y="3040735"/>
            <a:ext cx="1181436" cy="586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a:stCxn id="4" idx="3"/>
            <a:endCxn id="10" idx="2"/>
          </p:cNvCxnSpPr>
          <p:nvPr/>
        </p:nvCxnSpPr>
        <p:spPr>
          <a:xfrm>
            <a:off x="782715" y="3627016"/>
            <a:ext cx="1284770" cy="4696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a:stCxn id="4" idx="3"/>
            <a:endCxn id="13" idx="2"/>
          </p:cNvCxnSpPr>
          <p:nvPr/>
        </p:nvCxnSpPr>
        <p:spPr>
          <a:xfrm>
            <a:off x="782715" y="3627016"/>
            <a:ext cx="1284770" cy="14835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stCxn id="4" idx="3"/>
            <a:endCxn id="16" idx="2"/>
          </p:cNvCxnSpPr>
          <p:nvPr/>
        </p:nvCxnSpPr>
        <p:spPr>
          <a:xfrm>
            <a:off x="782715" y="3627016"/>
            <a:ext cx="1284770" cy="24871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角丸四角形 30"/>
          <p:cNvSpPr/>
          <p:nvPr/>
        </p:nvSpPr>
        <p:spPr>
          <a:xfrm>
            <a:off x="1964151" y="3324374"/>
            <a:ext cx="2983654" cy="3401124"/>
          </a:xfrm>
          <a:prstGeom prst="roundRect">
            <a:avLst>
              <a:gd name="adj" fmla="val 9618"/>
            </a:avLst>
          </a:prstGeom>
          <a:noFill/>
          <a:ln>
            <a:solidFill>
              <a:srgbClr val="00B0F0"/>
            </a:solidFill>
            <a:prstDash val="dash"/>
          </a:ln>
        </p:spPr>
        <p:style>
          <a:lnRef idx="2">
            <a:schemeClr val="accent2"/>
          </a:lnRef>
          <a:fillRef idx="1">
            <a:schemeClr val="lt1"/>
          </a:fillRef>
          <a:effectRef idx="0">
            <a:schemeClr val="accent2"/>
          </a:effectRef>
          <a:fontRef idx="minor">
            <a:schemeClr val="dk1"/>
          </a:fontRef>
        </p:style>
        <p:txBody>
          <a:bodyPr bIns="0" rtlCol="0" anchor="b" anchorCtr="0"/>
          <a:lstStyle/>
          <a:p>
            <a:r>
              <a:rPr kumimoji="1" lang="en-US" altLang="ja-JP" sz="1400" b="1" i="1" u="sng" dirty="0" smtClean="0"/>
              <a:t>Fine-grained DCNs for </a:t>
            </a:r>
            <a:r>
              <a:rPr kumimoji="1" lang="en-US" altLang="ja-JP" sz="1400" b="1" i="1" u="sng" dirty="0" err="1" smtClean="0"/>
              <a:t>IoT</a:t>
            </a:r>
            <a:endParaRPr kumimoji="1" lang="ja-JP" altLang="en-US" sz="1600" b="1" i="1" u="sng" dirty="0"/>
          </a:p>
        </p:txBody>
      </p:sp>
      <p:sp>
        <p:nvSpPr>
          <p:cNvPr id="32" name="角丸四角形 31"/>
          <p:cNvSpPr/>
          <p:nvPr/>
        </p:nvSpPr>
        <p:spPr>
          <a:xfrm>
            <a:off x="1439753" y="1828954"/>
            <a:ext cx="3508051" cy="1423412"/>
          </a:xfrm>
          <a:prstGeom prst="roundRect">
            <a:avLst>
              <a:gd name="adj" fmla="val 18413"/>
            </a:avLst>
          </a:prstGeom>
          <a:noFill/>
          <a:ln>
            <a:solidFill>
              <a:srgbClr val="0070C0"/>
            </a:solidFill>
            <a:prstDash val="dash"/>
          </a:ln>
        </p:spPr>
        <p:style>
          <a:lnRef idx="2">
            <a:schemeClr val="accent2"/>
          </a:lnRef>
          <a:fillRef idx="1">
            <a:schemeClr val="lt1"/>
          </a:fillRef>
          <a:effectRef idx="0">
            <a:schemeClr val="accent2"/>
          </a:effectRef>
          <a:fontRef idx="minor">
            <a:schemeClr val="dk1"/>
          </a:fontRef>
        </p:style>
        <p:txBody>
          <a:bodyPr tIns="0" rtlCol="0" anchor="t" anchorCtr="0"/>
          <a:lstStyle/>
          <a:p>
            <a:r>
              <a:rPr lang="en-US" altLang="ja-JP" sz="1400" b="1" i="1" u="sng" dirty="0" smtClean="0"/>
              <a:t>Main DCN for </a:t>
            </a:r>
            <a:r>
              <a:rPr lang="en-US" altLang="ja-JP" sz="1400" b="1" i="1" u="sng" dirty="0" err="1" smtClean="0"/>
              <a:t>IoT</a:t>
            </a:r>
            <a:endParaRPr kumimoji="1" lang="ja-JP" altLang="en-US" sz="1400" b="1" i="1" u="sng" dirty="0"/>
          </a:p>
        </p:txBody>
      </p:sp>
      <p:graphicFrame>
        <p:nvGraphicFramePr>
          <p:cNvPr id="33" name="表 32"/>
          <p:cNvGraphicFramePr>
            <a:graphicFrameLocks noGrp="1"/>
          </p:cNvGraphicFramePr>
          <p:nvPr>
            <p:extLst>
              <p:ext uri="{D42A27DB-BD31-4B8C-83A1-F6EECF244321}">
                <p14:modId xmlns:p14="http://schemas.microsoft.com/office/powerpoint/2010/main" val="3047506901"/>
              </p:ext>
            </p:extLst>
          </p:nvPr>
        </p:nvGraphicFramePr>
        <p:xfrm>
          <a:off x="5091821" y="1772816"/>
          <a:ext cx="3744416" cy="4880676"/>
        </p:xfrm>
        <a:graphic>
          <a:graphicData uri="http://schemas.openxmlformats.org/drawingml/2006/table">
            <a:tbl>
              <a:tblPr firstRow="1" bandRow="1">
                <a:tableStyleId>{7DF18680-E054-41AD-8BC1-D1AEF772440D}</a:tableStyleId>
              </a:tblPr>
              <a:tblGrid>
                <a:gridCol w="1872208"/>
                <a:gridCol w="1872208"/>
              </a:tblGrid>
              <a:tr h="370840">
                <a:tc>
                  <a:txBody>
                    <a:bodyPr/>
                    <a:lstStyle/>
                    <a:p>
                      <a:r>
                        <a:rPr kumimoji="1" lang="en-US" altLang="ja-JP" sz="1600" b="1" dirty="0" smtClean="0"/>
                        <a:t>UE</a:t>
                      </a:r>
                      <a:r>
                        <a:rPr kumimoji="1" lang="en-US" altLang="ja-JP" sz="1600" b="1" baseline="0" dirty="0" smtClean="0"/>
                        <a:t> Usage Type</a:t>
                      </a:r>
                      <a:endParaRPr kumimoji="1" lang="ja-JP" altLang="en-US" sz="1600" b="1" dirty="0"/>
                    </a:p>
                  </a:txBody>
                  <a:tcPr/>
                </a:tc>
                <a:tc>
                  <a:txBody>
                    <a:bodyPr/>
                    <a:lstStyle/>
                    <a:p>
                      <a:r>
                        <a:rPr kumimoji="1" lang="en-US" altLang="ja-JP" sz="1600" b="1" dirty="0" smtClean="0"/>
                        <a:t>DCN_ID</a:t>
                      </a:r>
                      <a:endParaRPr kumimoji="1" lang="ja-JP" altLang="en-US" sz="1600" b="1" dirty="0"/>
                    </a:p>
                  </a:txBody>
                  <a:tcPr/>
                </a:tc>
              </a:tr>
              <a:tr h="1127459">
                <a:tc>
                  <a:txBody>
                    <a:bodyPr/>
                    <a:lstStyle/>
                    <a:p>
                      <a:r>
                        <a:rPr kumimoji="1" lang="en-US" altLang="ja-JP" sz="1600" dirty="0" smtClean="0"/>
                        <a:t>#10</a:t>
                      </a:r>
                      <a:endParaRPr kumimoji="1" lang="en-US" altLang="ja-JP" sz="1600" baseline="0" dirty="0" smtClean="0"/>
                    </a:p>
                    <a:p>
                      <a:r>
                        <a:rPr kumimoji="1" lang="en-US" altLang="ja-JP" sz="1600" baseline="0" dirty="0" smtClean="0"/>
                        <a:t>(standardized value for </a:t>
                      </a:r>
                      <a:r>
                        <a:rPr kumimoji="1" lang="en-US" altLang="ja-JP" sz="1600" baseline="0" dirty="0" err="1" smtClean="0"/>
                        <a:t>IoT</a:t>
                      </a:r>
                      <a:r>
                        <a:rPr kumimoji="1" lang="en-US" altLang="ja-JP" sz="1600" baseline="0" dirty="0" smtClean="0"/>
                        <a:t>)</a:t>
                      </a:r>
                      <a:endParaRPr kumimoji="1" lang="ja-JP" altLang="en-US" sz="1600" dirty="0"/>
                    </a:p>
                  </a:txBody>
                  <a:tcPr/>
                </a:tc>
                <a:tc>
                  <a:txBody>
                    <a:bodyPr/>
                    <a:lstStyle/>
                    <a:p>
                      <a:r>
                        <a:rPr kumimoji="1" lang="en-US" altLang="ja-JP" sz="1600" dirty="0" smtClean="0"/>
                        <a:t>UE Usage Type: #10</a:t>
                      </a:r>
                    </a:p>
                    <a:p>
                      <a:r>
                        <a:rPr kumimoji="1" lang="en-US" altLang="ja-JP" sz="1600" dirty="0" smtClean="0"/>
                        <a:t>DCN_ID:</a:t>
                      </a:r>
                      <a:r>
                        <a:rPr kumimoji="1" lang="ja-JP" altLang="en-US" sz="1600" baseline="0" dirty="0" smtClean="0"/>
                        <a:t> </a:t>
                      </a:r>
                      <a:r>
                        <a:rPr kumimoji="1" lang="en-US" altLang="ja-JP" sz="1600" baseline="0" dirty="0" smtClean="0"/>
                        <a:t>any (except #1-#3)</a:t>
                      </a:r>
                      <a:endParaRPr kumimoji="1" lang="en-US" altLang="ja-JP" sz="1600" dirty="0" smtClean="0"/>
                    </a:p>
                  </a:txBody>
                  <a:tcPr/>
                </a:tc>
              </a:tr>
              <a:tr h="1127459">
                <a:tc>
                  <a:txBody>
                    <a:bodyPr/>
                    <a:lstStyle/>
                    <a:p>
                      <a:r>
                        <a:rPr kumimoji="1" lang="en-US" altLang="ja-JP" sz="1600" dirty="0" smtClean="0"/>
                        <a:t>#201</a:t>
                      </a:r>
                    </a:p>
                    <a:p>
                      <a:r>
                        <a:rPr kumimoji="1" lang="en-US" altLang="ja-JP" sz="1600" dirty="0" smtClean="0"/>
                        <a:t>(operator</a:t>
                      </a:r>
                      <a:r>
                        <a:rPr kumimoji="1" lang="en-US" altLang="ja-JP" sz="1600" baseline="0" dirty="0" smtClean="0"/>
                        <a:t>-specific value for </a:t>
                      </a:r>
                      <a:r>
                        <a:rPr kumimoji="1" lang="en-US" altLang="ja-JP" sz="1600" baseline="0" dirty="0" err="1" smtClean="0"/>
                        <a:t>IoT</a:t>
                      </a:r>
                      <a:r>
                        <a:rPr kumimoji="1" lang="en-US" altLang="ja-JP" sz="1600" baseline="0" dirty="0" smtClean="0"/>
                        <a:t> of company A)</a:t>
                      </a:r>
                      <a:endParaRPr kumimoji="1" lang="ja-JP" altLang="en-US" sz="1600" dirty="0"/>
                    </a:p>
                  </a:txBody>
                  <a:tcPr/>
                </a:tc>
                <a:tc>
                  <a:txBody>
                    <a:bodyPr/>
                    <a:lstStyle/>
                    <a:p>
                      <a:r>
                        <a:rPr kumimoji="1" lang="en-US" altLang="ja-JP" sz="1600" dirty="0" smtClean="0"/>
                        <a:t>UE Usage Type: #10</a:t>
                      </a:r>
                    </a:p>
                    <a:p>
                      <a:r>
                        <a:rPr kumimoji="1" lang="en-US" altLang="ja-JP" sz="1600" dirty="0" smtClean="0"/>
                        <a:t>DCN_ID:</a:t>
                      </a:r>
                      <a:r>
                        <a:rPr kumimoji="1" lang="ja-JP" altLang="en-US" sz="1600" baseline="0" dirty="0" smtClean="0"/>
                        <a:t> </a:t>
                      </a:r>
                      <a:r>
                        <a:rPr kumimoji="1" lang="en-US" altLang="ja-JP" sz="1600" baseline="0" dirty="0" smtClean="0"/>
                        <a:t>#1</a:t>
                      </a:r>
                    </a:p>
                    <a:p>
                      <a:r>
                        <a:rPr kumimoji="1" lang="en-US" altLang="ja-JP" sz="1600" dirty="0" smtClean="0"/>
                        <a:t>(</a:t>
                      </a:r>
                      <a:r>
                        <a:rPr kumimoji="1" lang="en-US" altLang="ja-JP" sz="1600" baseline="0" dirty="0" smtClean="0"/>
                        <a:t>value for </a:t>
                      </a:r>
                      <a:r>
                        <a:rPr kumimoji="1" lang="en-US" altLang="ja-JP" sz="1600" baseline="0" dirty="0" err="1" smtClean="0"/>
                        <a:t>IoT</a:t>
                      </a:r>
                      <a:r>
                        <a:rPr kumimoji="1" lang="en-US" altLang="ja-JP" sz="1600" baseline="0" dirty="0" smtClean="0"/>
                        <a:t> of company A)</a:t>
                      </a:r>
                      <a:endParaRPr kumimoji="1" lang="ja-JP" altLang="en-US" sz="1600" dirty="0"/>
                    </a:p>
                  </a:txBody>
                  <a:tcPr/>
                </a:tc>
              </a:tr>
              <a:tr h="1127459">
                <a:tc>
                  <a:txBody>
                    <a:bodyPr/>
                    <a:lstStyle/>
                    <a:p>
                      <a:r>
                        <a:rPr kumimoji="1" lang="en-US" altLang="ja-JP" sz="1600" dirty="0" smtClean="0"/>
                        <a:t>#202</a:t>
                      </a:r>
                    </a:p>
                    <a:p>
                      <a:r>
                        <a:rPr kumimoji="1" lang="en-US" altLang="ja-JP" sz="1600" dirty="0" smtClean="0"/>
                        <a:t>(operator</a:t>
                      </a:r>
                      <a:r>
                        <a:rPr kumimoji="1" lang="en-US" altLang="ja-JP" sz="1600" baseline="0" dirty="0" smtClean="0"/>
                        <a:t>-specific value for </a:t>
                      </a:r>
                      <a:r>
                        <a:rPr kumimoji="1" lang="en-US" altLang="ja-JP" sz="1600" baseline="0" dirty="0" err="1" smtClean="0"/>
                        <a:t>IoT</a:t>
                      </a:r>
                      <a:r>
                        <a:rPr kumimoji="1" lang="en-US" altLang="ja-JP" sz="1600" baseline="0" dirty="0" smtClean="0"/>
                        <a:t> of company B)</a:t>
                      </a:r>
                      <a:endParaRPr kumimoji="1" lang="ja-JP" altLang="en-US" sz="1600" dirty="0" smtClean="0"/>
                    </a:p>
                  </a:txBody>
                  <a:tcPr/>
                </a:tc>
                <a:tc>
                  <a:txBody>
                    <a:bodyPr/>
                    <a:lstStyle/>
                    <a:p>
                      <a:r>
                        <a:rPr kumimoji="1" lang="en-US" altLang="ja-JP" sz="1600" dirty="0" smtClean="0"/>
                        <a:t>UE Usage Type: #10</a:t>
                      </a:r>
                    </a:p>
                    <a:p>
                      <a:r>
                        <a:rPr kumimoji="1" lang="en-US" altLang="ja-JP" sz="1600" dirty="0" smtClean="0"/>
                        <a:t>DCN_ID:</a:t>
                      </a:r>
                      <a:r>
                        <a:rPr kumimoji="1" lang="ja-JP" altLang="en-US" sz="1600" baseline="0" dirty="0" smtClean="0"/>
                        <a:t> </a:t>
                      </a:r>
                      <a:r>
                        <a:rPr kumimoji="1" lang="en-US" altLang="ja-JP" sz="1600" baseline="0" dirty="0" smtClean="0"/>
                        <a:t>#2</a:t>
                      </a:r>
                    </a:p>
                    <a:p>
                      <a:r>
                        <a:rPr kumimoji="1" lang="en-US" altLang="ja-JP" sz="1600" dirty="0" smtClean="0"/>
                        <a:t>(</a:t>
                      </a:r>
                      <a:r>
                        <a:rPr kumimoji="1" lang="en-US" altLang="ja-JP" sz="1600" baseline="0" dirty="0" smtClean="0"/>
                        <a:t>value for </a:t>
                      </a:r>
                      <a:r>
                        <a:rPr kumimoji="1" lang="en-US" altLang="ja-JP" sz="1600" baseline="0" dirty="0" err="1" smtClean="0"/>
                        <a:t>IoT</a:t>
                      </a:r>
                      <a:r>
                        <a:rPr kumimoji="1" lang="en-US" altLang="ja-JP" sz="1600" baseline="0" dirty="0" smtClean="0"/>
                        <a:t> of company B)</a:t>
                      </a:r>
                      <a:endParaRPr kumimoji="1" lang="ja-JP" altLang="en-US" sz="1600" dirty="0" smtClean="0"/>
                    </a:p>
                  </a:txBody>
                  <a:tcPr/>
                </a:tc>
              </a:tr>
              <a:tr h="1127459">
                <a:tc>
                  <a:txBody>
                    <a:bodyPr/>
                    <a:lstStyle/>
                    <a:p>
                      <a:r>
                        <a:rPr kumimoji="1" lang="en-US" altLang="ja-JP" sz="1600" dirty="0" smtClean="0"/>
                        <a:t>#203</a:t>
                      </a:r>
                    </a:p>
                    <a:p>
                      <a:r>
                        <a:rPr kumimoji="1" lang="en-US" altLang="ja-JP" sz="1600" dirty="0" smtClean="0"/>
                        <a:t>(operator</a:t>
                      </a:r>
                      <a:r>
                        <a:rPr kumimoji="1" lang="en-US" altLang="ja-JP" sz="1600" baseline="0" dirty="0" smtClean="0"/>
                        <a:t>-specific value for </a:t>
                      </a:r>
                      <a:r>
                        <a:rPr kumimoji="1" lang="en-US" altLang="ja-JP" sz="1600" baseline="0" dirty="0" err="1" smtClean="0"/>
                        <a:t>IoT</a:t>
                      </a:r>
                      <a:r>
                        <a:rPr kumimoji="1" lang="en-US" altLang="ja-JP" sz="1600" baseline="0" dirty="0" smtClean="0"/>
                        <a:t> of company B)</a:t>
                      </a:r>
                      <a:endParaRPr kumimoji="1" lang="ja-JP" altLang="en-US" sz="1600" dirty="0" smtClean="0"/>
                    </a:p>
                  </a:txBody>
                  <a:tcPr/>
                </a:tc>
                <a:tc>
                  <a:txBody>
                    <a:bodyPr/>
                    <a:lstStyle/>
                    <a:p>
                      <a:r>
                        <a:rPr kumimoji="1" lang="en-US" altLang="ja-JP" sz="1600" dirty="0" smtClean="0"/>
                        <a:t>UE Usage Type: #10</a:t>
                      </a:r>
                    </a:p>
                    <a:p>
                      <a:r>
                        <a:rPr kumimoji="1" lang="en-US" altLang="ja-JP" sz="1600" dirty="0" smtClean="0"/>
                        <a:t>DCN_ID:</a:t>
                      </a:r>
                      <a:r>
                        <a:rPr kumimoji="1" lang="ja-JP" altLang="en-US" sz="1600" baseline="0" dirty="0" smtClean="0"/>
                        <a:t> </a:t>
                      </a:r>
                      <a:r>
                        <a:rPr kumimoji="1" lang="en-US" altLang="ja-JP" sz="1600" baseline="0" dirty="0" smtClean="0"/>
                        <a:t>#3</a:t>
                      </a:r>
                    </a:p>
                    <a:p>
                      <a:r>
                        <a:rPr kumimoji="1" lang="en-US" altLang="ja-JP" sz="1600" dirty="0" smtClean="0"/>
                        <a:t>(</a:t>
                      </a:r>
                      <a:r>
                        <a:rPr kumimoji="1" lang="en-US" altLang="ja-JP" sz="1600" baseline="0" dirty="0" smtClean="0"/>
                        <a:t>value for </a:t>
                      </a:r>
                      <a:r>
                        <a:rPr kumimoji="1" lang="en-US" altLang="ja-JP" sz="1600" baseline="0" dirty="0" err="1" smtClean="0"/>
                        <a:t>IoT</a:t>
                      </a:r>
                      <a:r>
                        <a:rPr kumimoji="1" lang="en-US" altLang="ja-JP" sz="1600" baseline="0" dirty="0" smtClean="0"/>
                        <a:t> of company C)</a:t>
                      </a:r>
                      <a:endParaRPr kumimoji="1" lang="ja-JP" altLang="en-US" sz="1600" dirty="0" smtClean="0"/>
                    </a:p>
                  </a:txBody>
                  <a:tcPr/>
                </a:tc>
              </a:tr>
            </a:tbl>
          </a:graphicData>
        </a:graphic>
      </p:graphicFrame>
      <p:sp>
        <p:nvSpPr>
          <p:cNvPr id="34" name="正方形/長方形 33"/>
          <p:cNvSpPr/>
          <p:nvPr/>
        </p:nvSpPr>
        <p:spPr>
          <a:xfrm>
            <a:off x="6964029" y="3324374"/>
            <a:ext cx="1800200" cy="2327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6964029" y="4454143"/>
            <a:ext cx="1800200" cy="2327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6964029" y="5589271"/>
            <a:ext cx="1800200" cy="2327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5091821" y="3324374"/>
            <a:ext cx="1656184" cy="32571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角丸四角形 37"/>
          <p:cNvSpPr/>
          <p:nvPr/>
        </p:nvSpPr>
        <p:spPr>
          <a:xfrm>
            <a:off x="26192" y="1394488"/>
            <a:ext cx="9091432" cy="32824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ja-JP" sz="1600" b="1" dirty="0" smtClean="0"/>
              <a:t>DCN_ID is more extensible for using fine-grained DCNs w/o changing UE Usage Type (no roaming impact).</a:t>
            </a:r>
            <a:endParaRPr kumimoji="1" lang="ja-JP" altLang="en-US" sz="1600" b="1" dirty="0"/>
          </a:p>
        </p:txBody>
      </p:sp>
      <p:sp>
        <p:nvSpPr>
          <p:cNvPr id="39" name="線吹き出し 2 (枠付き) 38"/>
          <p:cNvSpPr/>
          <p:nvPr/>
        </p:nvSpPr>
        <p:spPr>
          <a:xfrm>
            <a:off x="4788024" y="6596364"/>
            <a:ext cx="3528392" cy="216843"/>
          </a:xfrm>
          <a:prstGeom prst="borderCallout2">
            <a:avLst>
              <a:gd name="adj1" fmla="val 18750"/>
              <a:gd name="adj2" fmla="val -1854"/>
              <a:gd name="adj3" fmla="val 18750"/>
              <a:gd name="adj4" fmla="val -9152"/>
              <a:gd name="adj5" fmla="val -157381"/>
              <a:gd name="adj6" fmla="val 8532"/>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en-US" altLang="ja-JP" sz="1400" dirty="0" smtClean="0"/>
              <a:t>These UEs cannot camp on DCNs of VPLMN</a:t>
            </a:r>
            <a:r>
              <a:rPr kumimoji="1" lang="en-US" altLang="ja-JP" sz="1400" dirty="0" smtClean="0">
                <a:sym typeface="Wingdings" panose="05000000000000000000" pitchFamily="2" charset="2"/>
              </a:rPr>
              <a:t></a:t>
            </a:r>
            <a:endParaRPr kumimoji="1" lang="ja-JP" altLang="en-US" sz="1400" dirty="0"/>
          </a:p>
        </p:txBody>
      </p:sp>
      <p:sp>
        <p:nvSpPr>
          <p:cNvPr id="3" name="スライド番号プレースホルダー 2"/>
          <p:cNvSpPr>
            <a:spLocks noGrp="1"/>
          </p:cNvSpPr>
          <p:nvPr>
            <p:ph type="sldNum" sz="quarter" idx="12"/>
          </p:nvPr>
        </p:nvSpPr>
        <p:spPr/>
        <p:txBody>
          <a:bodyPr/>
          <a:lstStyle/>
          <a:p>
            <a:fld id="{C41F879A-5E4D-45AF-8A11-D6062792DA37}" type="slidenum">
              <a:rPr kumimoji="1" lang="ja-JP" altLang="en-US" smtClean="0"/>
              <a:t>6</a:t>
            </a:fld>
            <a:endParaRPr kumimoji="1" lang="ja-JP" altLang="en-US"/>
          </a:p>
        </p:txBody>
      </p:sp>
    </p:spTree>
    <p:extLst>
      <p:ext uri="{BB962C8B-B14F-4D97-AF65-F5344CB8AC3E}">
        <p14:creationId xmlns:p14="http://schemas.microsoft.com/office/powerpoint/2010/main" val="179159814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91264" cy="1143000"/>
          </a:xfrm>
        </p:spPr>
        <p:txBody>
          <a:bodyPr>
            <a:noAutofit/>
          </a:bodyPr>
          <a:lstStyle/>
          <a:p>
            <a:r>
              <a:rPr kumimoji="1" lang="en-US" altLang="ja-JP" sz="3600" b="1" dirty="0" smtClean="0"/>
              <a:t>Comparison of UE Usage Type and DCN_ID</a:t>
            </a:r>
            <a:br>
              <a:rPr kumimoji="1" lang="en-US" altLang="ja-JP" sz="3600" b="1" dirty="0" smtClean="0"/>
            </a:br>
            <a:r>
              <a:rPr kumimoji="1" lang="en-US" altLang="ja-JP" sz="3600" b="1" dirty="0" smtClean="0"/>
              <a:t>- Inter-operation with Rel-13 DECOR -</a:t>
            </a:r>
            <a:endParaRPr kumimoji="1" lang="ja-JP" altLang="en-US" sz="3600" b="1" dirty="0"/>
          </a:p>
        </p:txBody>
      </p:sp>
      <p:sp>
        <p:nvSpPr>
          <p:cNvPr id="3" name="コンテンツ プレースホルダー 2"/>
          <p:cNvSpPr>
            <a:spLocks noGrp="1"/>
          </p:cNvSpPr>
          <p:nvPr>
            <p:ph idx="1"/>
          </p:nvPr>
        </p:nvSpPr>
        <p:spPr/>
        <p:txBody>
          <a:bodyPr>
            <a:normAutofit fontScale="92500"/>
          </a:bodyPr>
          <a:lstStyle/>
          <a:p>
            <a:r>
              <a:rPr kumimoji="1" lang="en-US" altLang="ja-JP" dirty="0" smtClean="0"/>
              <a:t>Impacts to DNS</a:t>
            </a:r>
          </a:p>
          <a:p>
            <a:pPr lvl="1"/>
            <a:r>
              <a:rPr lang="en-US" altLang="ja-JP" dirty="0"/>
              <a:t>DCN_ID can be used with Rel-13 Decor with DCN_ID used as “mapped UE Usage Type” (</a:t>
            </a:r>
            <a:r>
              <a:rPr lang="en-US" altLang="ja-JP" dirty="0" smtClean="0"/>
              <a:t>C4-161364):</a:t>
            </a:r>
            <a:endParaRPr lang="en-US" altLang="ja-JP" dirty="0"/>
          </a:p>
          <a:p>
            <a:pPr lvl="2"/>
            <a:r>
              <a:rPr lang="en-GB" altLang="ja-JP" dirty="0">
                <a:latin typeface="Times New Roman" panose="02020603050405020304" pitchFamily="18" charset="0"/>
                <a:cs typeface="Times New Roman" panose="02020603050405020304" pitchFamily="18" charset="0"/>
              </a:rPr>
              <a:t>The UE usage type used during DNS procedure shall be the </a:t>
            </a:r>
            <a:r>
              <a:rPr lang="en-GB" altLang="ja-JP" dirty="0">
                <a:solidFill>
                  <a:srgbClr val="FF0000"/>
                </a:solidFill>
                <a:latin typeface="Times New Roman" panose="02020603050405020304" pitchFamily="18" charset="0"/>
                <a:cs typeface="Times New Roman" panose="02020603050405020304" pitchFamily="18" charset="0"/>
              </a:rPr>
              <a:t>one mapped from the UE Usage Type </a:t>
            </a:r>
            <a:r>
              <a:rPr lang="en-GB" altLang="ja-JP" dirty="0">
                <a:latin typeface="Times New Roman" panose="02020603050405020304" pitchFamily="18" charset="0"/>
                <a:cs typeface="Times New Roman" panose="02020603050405020304" pitchFamily="18" charset="0"/>
              </a:rPr>
              <a:t>received from the HSS as part of the subscription, based on the serving network operator configured policies and the UE related context information available at the serving network, e.g. information about roaming. </a:t>
            </a:r>
            <a:endParaRPr lang="en-US" altLang="ja-JP" dirty="0">
              <a:latin typeface="Times New Roman" panose="02020603050405020304" pitchFamily="18" charset="0"/>
              <a:cs typeface="Times New Roman" panose="02020603050405020304" pitchFamily="18" charset="0"/>
            </a:endParaRPr>
          </a:p>
          <a:p>
            <a:pPr lvl="1"/>
            <a:r>
              <a:rPr lang="en-US" altLang="ja-JP" dirty="0"/>
              <a:t>Hence </a:t>
            </a:r>
            <a:r>
              <a:rPr lang="en-US" altLang="ja-JP" b="1" dirty="0"/>
              <a:t>no </a:t>
            </a:r>
            <a:r>
              <a:rPr lang="en-US" altLang="ja-JP" b="1" dirty="0" smtClean="0"/>
              <a:t>impacts </a:t>
            </a:r>
            <a:r>
              <a:rPr lang="en-US" altLang="ja-JP" b="1" dirty="0"/>
              <a:t>to DNS with </a:t>
            </a:r>
            <a:r>
              <a:rPr lang="en-US" altLang="ja-JP" b="1" dirty="0" smtClean="0"/>
              <a:t>not only UE Usage Type but also DCN_ID</a:t>
            </a:r>
            <a:r>
              <a:rPr lang="en-US" altLang="ja-JP" dirty="0" smtClean="0"/>
              <a:t>.</a:t>
            </a:r>
            <a:endParaRPr lang="ja-JP" altLang="en-US" dirty="0"/>
          </a:p>
        </p:txBody>
      </p:sp>
      <p:sp>
        <p:nvSpPr>
          <p:cNvPr id="4" name="スライド番号プレースホルダー 3"/>
          <p:cNvSpPr>
            <a:spLocks noGrp="1"/>
          </p:cNvSpPr>
          <p:nvPr>
            <p:ph type="sldNum" sz="quarter" idx="12"/>
          </p:nvPr>
        </p:nvSpPr>
        <p:spPr/>
        <p:txBody>
          <a:bodyPr/>
          <a:lstStyle/>
          <a:p>
            <a:fld id="{C41F879A-5E4D-45AF-8A11-D6062792DA37}" type="slidenum">
              <a:rPr kumimoji="1" lang="ja-JP" altLang="en-US" smtClean="0"/>
              <a:t>7</a:t>
            </a:fld>
            <a:endParaRPr kumimoji="1" lang="ja-JP" altLang="en-US"/>
          </a:p>
        </p:txBody>
      </p:sp>
    </p:spTree>
    <p:extLst>
      <p:ext uri="{BB962C8B-B14F-4D97-AF65-F5344CB8AC3E}">
        <p14:creationId xmlns:p14="http://schemas.microsoft.com/office/powerpoint/2010/main" val="311714178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91264" cy="1143000"/>
          </a:xfrm>
        </p:spPr>
        <p:txBody>
          <a:bodyPr>
            <a:noAutofit/>
          </a:bodyPr>
          <a:lstStyle/>
          <a:p>
            <a:r>
              <a:rPr lang="en-US" altLang="ja-JP" sz="3600" b="1" dirty="0"/>
              <a:t>Comparison of UE Usage Type and DCN_ID</a:t>
            </a:r>
            <a:br>
              <a:rPr lang="en-US" altLang="ja-JP" sz="3600" b="1" dirty="0"/>
            </a:br>
            <a:r>
              <a:rPr lang="en-US" altLang="ja-JP" sz="3600" b="1" dirty="0"/>
              <a:t>- </a:t>
            </a:r>
            <a:r>
              <a:rPr lang="en-US" altLang="ja-JP" sz="3600" b="1" dirty="0" smtClean="0"/>
              <a:t>Inter-operation </a:t>
            </a:r>
            <a:r>
              <a:rPr lang="en-US" altLang="ja-JP" sz="3600" b="1" dirty="0"/>
              <a:t>with Rel-13 DECOR -</a:t>
            </a:r>
            <a:endParaRPr kumimoji="1" lang="ja-JP" altLang="en-US" sz="3600" dirty="0"/>
          </a:p>
        </p:txBody>
      </p:sp>
      <p:sp>
        <p:nvSpPr>
          <p:cNvPr id="25" name="コンテンツ プレースホルダー 24"/>
          <p:cNvSpPr>
            <a:spLocks noGrp="1"/>
          </p:cNvSpPr>
          <p:nvPr>
            <p:ph idx="1"/>
          </p:nvPr>
        </p:nvSpPr>
        <p:spPr>
          <a:xfrm>
            <a:off x="457200" y="1600200"/>
            <a:ext cx="8229600" cy="5050624"/>
          </a:xfrm>
        </p:spPr>
        <p:txBody>
          <a:bodyPr>
            <a:normAutofit lnSpcReduction="10000"/>
          </a:bodyPr>
          <a:lstStyle/>
          <a:p>
            <a:r>
              <a:rPr kumimoji="1" lang="en-US" altLang="ja-JP" sz="2800" dirty="0" smtClean="0"/>
              <a:t>Impacts to Reroute/Attach/TAU/RAU procedures</a:t>
            </a:r>
          </a:p>
          <a:p>
            <a:endParaRPr lang="en-US" altLang="ja-JP" sz="2800" dirty="0"/>
          </a:p>
          <a:p>
            <a:endParaRPr kumimoji="1" lang="en-US" altLang="ja-JP" sz="2800" dirty="0" smtClean="0"/>
          </a:p>
          <a:p>
            <a:endParaRPr lang="en-US" altLang="ja-JP" sz="2800" dirty="0"/>
          </a:p>
          <a:p>
            <a:endParaRPr kumimoji="1" lang="en-US" altLang="ja-JP" sz="2800" dirty="0" smtClean="0"/>
          </a:p>
          <a:p>
            <a:endParaRPr lang="en-US" altLang="ja-JP" sz="2800" dirty="0"/>
          </a:p>
          <a:p>
            <a:endParaRPr kumimoji="1" lang="en-US" altLang="ja-JP" sz="2800" dirty="0" smtClean="0"/>
          </a:p>
          <a:p>
            <a:endParaRPr lang="en-US" altLang="ja-JP" sz="2800" dirty="0"/>
          </a:p>
          <a:p>
            <a:endParaRPr kumimoji="1" lang="en-US" altLang="ja-JP" sz="2800" dirty="0" smtClean="0"/>
          </a:p>
          <a:p>
            <a:r>
              <a:rPr lang="en-US" altLang="ja-JP" sz="2800" b="1" dirty="0" smtClean="0"/>
              <a:t>No </a:t>
            </a:r>
            <a:r>
              <a:rPr lang="en-US" altLang="ja-JP" sz="2800" b="1" dirty="0"/>
              <a:t>problems with Rel-13 </a:t>
            </a:r>
            <a:r>
              <a:rPr lang="en-US" altLang="ja-JP" sz="2800" b="1" dirty="0" smtClean="0"/>
              <a:t>DECOR.</a:t>
            </a:r>
            <a:endParaRPr lang="ja-JP" altLang="en-US" sz="2800" b="1" dirty="0"/>
          </a:p>
        </p:txBody>
      </p:sp>
      <p:graphicFrame>
        <p:nvGraphicFramePr>
          <p:cNvPr id="4" name="Object 3"/>
          <p:cNvGraphicFramePr>
            <a:graphicFrameLocks noChangeAspect="1"/>
          </p:cNvGraphicFramePr>
          <p:nvPr>
            <p:extLst>
              <p:ext uri="{D42A27DB-BD31-4B8C-83A1-F6EECF244321}">
                <p14:modId xmlns:p14="http://schemas.microsoft.com/office/powerpoint/2010/main" val="2589550265"/>
              </p:ext>
            </p:extLst>
          </p:nvPr>
        </p:nvGraphicFramePr>
        <p:xfrm>
          <a:off x="323528" y="2143144"/>
          <a:ext cx="8174582" cy="2420218"/>
        </p:xfrm>
        <a:graphic>
          <a:graphicData uri="http://schemas.openxmlformats.org/presentationml/2006/ole">
            <mc:AlternateContent xmlns:mc="http://schemas.openxmlformats.org/markup-compatibility/2006">
              <mc:Choice xmlns:v="urn:schemas-microsoft-com:vml" Requires="v">
                <p:oleObj spid="_x0000_s2058" name="Picture" r:id="rId3" imgW="6134100" imgH="1816100" progId="Word.Picture.8">
                  <p:embed/>
                </p:oleObj>
              </mc:Choice>
              <mc:Fallback>
                <p:oleObj name="Picture" r:id="rId3" imgW="6134100" imgH="1816100" progId="Word.Picture.8">
                  <p:embed/>
                  <p:pic>
                    <p:nvPicPr>
                      <p:cNvPr id="0" name=""/>
                      <p:cNvPicPr/>
                      <p:nvPr/>
                    </p:nvPicPr>
                    <p:blipFill>
                      <a:blip r:embed="rId4"/>
                      <a:stretch>
                        <a:fillRect/>
                      </a:stretch>
                    </p:blipFill>
                    <p:spPr>
                      <a:xfrm>
                        <a:off x="323528" y="2143144"/>
                        <a:ext cx="8174582" cy="2420218"/>
                      </a:xfrm>
                      <a:prstGeom prst="rect">
                        <a:avLst/>
                      </a:prstGeom>
                    </p:spPr>
                  </p:pic>
                </p:oleObj>
              </mc:Fallback>
            </mc:AlternateContent>
          </a:graphicData>
        </a:graphic>
      </p:graphicFrame>
      <p:sp>
        <p:nvSpPr>
          <p:cNvPr id="5" name="Rectangle 4"/>
          <p:cNvSpPr/>
          <p:nvPr/>
        </p:nvSpPr>
        <p:spPr>
          <a:xfrm>
            <a:off x="3563888" y="2575192"/>
            <a:ext cx="2952328" cy="36004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marL="342900" indent="-342900">
              <a:buAutoNum type="alphaLcPeriod"/>
            </a:pPr>
            <a:r>
              <a:rPr lang="en-US" altLang="ja-JP" sz="1000" dirty="0" smtClean="0">
                <a:solidFill>
                  <a:schemeClr val="tx1"/>
                </a:solidFill>
              </a:rPr>
              <a:t>Obtain UE Usage </a:t>
            </a:r>
            <a:r>
              <a:rPr lang="en-US" altLang="ja-JP" sz="1000" dirty="0">
                <a:solidFill>
                  <a:schemeClr val="tx1"/>
                </a:solidFill>
              </a:rPr>
              <a:t>T</a:t>
            </a:r>
            <a:r>
              <a:rPr lang="en-US" altLang="ja-JP" sz="1000" dirty="0" smtClean="0">
                <a:solidFill>
                  <a:schemeClr val="tx1"/>
                </a:solidFill>
              </a:rPr>
              <a:t>ype (by existing procedure)</a:t>
            </a:r>
          </a:p>
          <a:p>
            <a:pPr marL="342900" indent="-342900">
              <a:buAutoNum type="alphaLcPeriod"/>
            </a:pPr>
            <a:r>
              <a:rPr lang="en-US" altLang="ja-JP" sz="1000" dirty="0" smtClean="0">
                <a:solidFill>
                  <a:schemeClr val="tx1"/>
                </a:solidFill>
              </a:rPr>
              <a:t>DCN_ID = f(UE Usage Type, UE </a:t>
            </a:r>
            <a:r>
              <a:rPr lang="en-US" altLang="ja-JP" sz="1000" dirty="0" err="1" smtClean="0">
                <a:solidFill>
                  <a:schemeClr val="tx1"/>
                </a:solidFill>
              </a:rPr>
              <a:t>Capabliities</a:t>
            </a:r>
            <a:r>
              <a:rPr lang="en-US" altLang="ja-JP" sz="1000" dirty="0" smtClean="0">
                <a:solidFill>
                  <a:schemeClr val="tx1"/>
                </a:solidFill>
              </a:rPr>
              <a:t>, …)</a:t>
            </a:r>
            <a:endParaRPr kumimoji="1" lang="ja-JP" altLang="en-US" sz="1000" dirty="0">
              <a:solidFill>
                <a:schemeClr val="tx1"/>
              </a:solidFill>
            </a:endParaRPr>
          </a:p>
        </p:txBody>
      </p:sp>
      <p:sp>
        <p:nvSpPr>
          <p:cNvPr id="7" name="TextBox 6"/>
          <p:cNvSpPr txBox="1"/>
          <p:nvPr/>
        </p:nvSpPr>
        <p:spPr>
          <a:xfrm>
            <a:off x="1619672" y="3079248"/>
            <a:ext cx="2767505" cy="246221"/>
          </a:xfrm>
          <a:prstGeom prst="rect">
            <a:avLst/>
          </a:prstGeom>
          <a:noFill/>
        </p:spPr>
        <p:txBody>
          <a:bodyPr wrap="none" rtlCol="0">
            <a:spAutoFit/>
          </a:bodyPr>
          <a:lstStyle/>
          <a:p>
            <a:r>
              <a:rPr lang="en-US" altLang="ja-JP" sz="1000" dirty="0" smtClean="0">
                <a:solidFill>
                  <a:srgbClr val="000000"/>
                </a:solidFill>
              </a:rPr>
              <a:t>(</a:t>
            </a:r>
            <a:r>
              <a:rPr lang="en-US" altLang="ja-JP" sz="1000" dirty="0" smtClean="0">
                <a:solidFill>
                  <a:srgbClr val="FF0000"/>
                </a:solidFill>
              </a:rPr>
              <a:t>MMEGI/Null-NRI/SGSN Group ID</a:t>
            </a:r>
            <a:r>
              <a:rPr lang="en-US" altLang="ja-JP" sz="1000" dirty="0" smtClean="0">
                <a:solidFill>
                  <a:srgbClr val="000000"/>
                </a:solidFill>
              </a:rPr>
              <a:t>, UE Usage </a:t>
            </a:r>
            <a:r>
              <a:rPr lang="en-US" altLang="ja-JP" sz="1000" dirty="0">
                <a:solidFill>
                  <a:srgbClr val="000000"/>
                </a:solidFill>
              </a:rPr>
              <a:t>T</a:t>
            </a:r>
            <a:r>
              <a:rPr lang="en-US" altLang="ja-JP" sz="1000" dirty="0" smtClean="0">
                <a:solidFill>
                  <a:srgbClr val="000000"/>
                </a:solidFill>
              </a:rPr>
              <a:t>ype)</a:t>
            </a:r>
            <a:endParaRPr kumimoji="1" lang="ja-JP" altLang="en-US" sz="1000" dirty="0">
              <a:solidFill>
                <a:srgbClr val="000000"/>
              </a:solidFill>
            </a:endParaRPr>
          </a:p>
        </p:txBody>
      </p:sp>
      <p:sp>
        <p:nvSpPr>
          <p:cNvPr id="8" name="TextBox 7"/>
          <p:cNvSpPr txBox="1"/>
          <p:nvPr/>
        </p:nvSpPr>
        <p:spPr>
          <a:xfrm>
            <a:off x="3851920" y="3985155"/>
            <a:ext cx="2767505" cy="246221"/>
          </a:xfrm>
          <a:prstGeom prst="rect">
            <a:avLst/>
          </a:prstGeom>
          <a:noFill/>
        </p:spPr>
        <p:txBody>
          <a:bodyPr wrap="none" rtlCol="0">
            <a:spAutoFit/>
          </a:bodyPr>
          <a:lstStyle/>
          <a:p>
            <a:r>
              <a:rPr lang="en-US" altLang="ja-JP" sz="1000" dirty="0" smtClean="0">
                <a:solidFill>
                  <a:srgbClr val="000000"/>
                </a:solidFill>
              </a:rPr>
              <a:t>(</a:t>
            </a:r>
            <a:r>
              <a:rPr lang="en-US" altLang="ja-JP" sz="1000" dirty="0" smtClean="0">
                <a:solidFill>
                  <a:srgbClr val="FF0000"/>
                </a:solidFill>
              </a:rPr>
              <a:t>MMEGI/Null-NRI/SGSN Group ID</a:t>
            </a:r>
            <a:r>
              <a:rPr lang="en-US" altLang="ja-JP" sz="1000" dirty="0" smtClean="0">
                <a:solidFill>
                  <a:srgbClr val="000000"/>
                </a:solidFill>
              </a:rPr>
              <a:t>, UE Usage </a:t>
            </a:r>
            <a:r>
              <a:rPr lang="en-US" altLang="ja-JP" sz="1000" dirty="0">
                <a:solidFill>
                  <a:srgbClr val="000000"/>
                </a:solidFill>
              </a:rPr>
              <a:t>T</a:t>
            </a:r>
            <a:r>
              <a:rPr lang="en-US" altLang="ja-JP" sz="1000" dirty="0" smtClean="0">
                <a:solidFill>
                  <a:srgbClr val="000000"/>
                </a:solidFill>
              </a:rPr>
              <a:t>ype)</a:t>
            </a:r>
            <a:endParaRPr kumimoji="1" lang="ja-JP" altLang="en-US" sz="1000" dirty="0">
              <a:solidFill>
                <a:srgbClr val="000000"/>
              </a:solidFill>
            </a:endParaRPr>
          </a:p>
        </p:txBody>
      </p:sp>
      <p:sp>
        <p:nvSpPr>
          <p:cNvPr id="9" name="Line Callout 1 8"/>
          <p:cNvSpPr/>
          <p:nvPr/>
        </p:nvSpPr>
        <p:spPr>
          <a:xfrm>
            <a:off x="5229848" y="3007240"/>
            <a:ext cx="2366488" cy="720080"/>
          </a:xfrm>
          <a:prstGeom prst="borderCallout1">
            <a:avLst>
              <a:gd name="adj1" fmla="val 16891"/>
              <a:gd name="adj2" fmla="val -2025"/>
              <a:gd name="adj3" fmla="val 25593"/>
              <a:gd name="adj4" fmla="val -38826"/>
            </a:avLst>
          </a:prstGeom>
        </p:spPr>
        <p:style>
          <a:lnRef idx="1">
            <a:schemeClr val="accent1"/>
          </a:lnRef>
          <a:fillRef idx="3">
            <a:schemeClr val="accent1"/>
          </a:fillRef>
          <a:effectRef idx="2">
            <a:schemeClr val="accent1"/>
          </a:effectRef>
          <a:fontRef idx="minor">
            <a:schemeClr val="lt1"/>
          </a:fontRef>
        </p:style>
        <p:txBody>
          <a:bodyPr rtlCol="0" anchor="ctr"/>
          <a:lstStyle/>
          <a:p>
            <a:r>
              <a:rPr kumimoji="1" lang="en-US" altLang="ja-JP" sz="1200" b="1" dirty="0" smtClean="0"/>
              <a:t>“Reroute parameters” = MMEGI … can be replaced by DCN_ID.</a:t>
            </a:r>
            <a:endParaRPr kumimoji="1" lang="ja-JP" altLang="en-US" sz="1200" b="1" dirty="0"/>
          </a:p>
        </p:txBody>
      </p:sp>
      <p:cxnSp>
        <p:nvCxnSpPr>
          <p:cNvPr id="11" name="Straight Connector 10"/>
          <p:cNvCxnSpPr>
            <a:stCxn id="9" idx="1"/>
            <a:endCxn id="8" idx="0"/>
          </p:cNvCxnSpPr>
          <p:nvPr/>
        </p:nvCxnSpPr>
        <p:spPr>
          <a:xfrm flipH="1">
            <a:off x="5235673" y="3727320"/>
            <a:ext cx="1177419" cy="257835"/>
          </a:xfrm>
          <a:prstGeom prst="line">
            <a:avLst/>
          </a:prstGeom>
          <a:ln w="9525" cmpd="sng"/>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5229216" y="4346816"/>
            <a:ext cx="1296144" cy="432048"/>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400" dirty="0" smtClean="0">
                <a:solidFill>
                  <a:srgbClr val="000000"/>
                </a:solidFill>
              </a:rPr>
              <a:t>Old MME/SGSN</a:t>
            </a:r>
            <a:endParaRPr kumimoji="1" lang="ja-JP" altLang="en-US" sz="1400" dirty="0">
              <a:solidFill>
                <a:srgbClr val="000000"/>
              </a:solidFill>
            </a:endParaRPr>
          </a:p>
        </p:txBody>
      </p:sp>
      <p:cxnSp>
        <p:nvCxnSpPr>
          <p:cNvPr id="15" name="Straight Connector 14"/>
          <p:cNvCxnSpPr>
            <a:stCxn id="13" idx="2"/>
          </p:cNvCxnSpPr>
          <p:nvPr/>
        </p:nvCxnSpPr>
        <p:spPr>
          <a:xfrm>
            <a:off x="5877288" y="4778864"/>
            <a:ext cx="0" cy="122413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533472" y="4418824"/>
            <a:ext cx="0" cy="2232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a:off x="5877288" y="5130830"/>
            <a:ext cx="165618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5877288" y="5562878"/>
            <a:ext cx="165618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5805280" y="4842798"/>
            <a:ext cx="2272327" cy="246221"/>
          </a:xfrm>
          <a:prstGeom prst="rect">
            <a:avLst/>
          </a:prstGeom>
          <a:noFill/>
        </p:spPr>
        <p:txBody>
          <a:bodyPr wrap="none" rtlCol="0">
            <a:spAutoFit/>
          </a:bodyPr>
          <a:lstStyle/>
          <a:p>
            <a:r>
              <a:rPr kumimoji="1" lang="en-US" altLang="ja-JP" sz="1000" dirty="0" smtClean="0">
                <a:solidFill>
                  <a:srgbClr val="000000"/>
                </a:solidFill>
              </a:rPr>
              <a:t>Identification Request/ Context Request</a:t>
            </a:r>
            <a:endParaRPr kumimoji="1" lang="ja-JP" altLang="en-US" sz="1000" dirty="0">
              <a:solidFill>
                <a:srgbClr val="000000"/>
              </a:solidFill>
            </a:endParaRPr>
          </a:p>
        </p:txBody>
      </p:sp>
      <p:sp>
        <p:nvSpPr>
          <p:cNvPr id="23" name="TextBox 22"/>
          <p:cNvSpPr txBox="1"/>
          <p:nvPr/>
        </p:nvSpPr>
        <p:spPr>
          <a:xfrm>
            <a:off x="5877288" y="5346854"/>
            <a:ext cx="1535008" cy="246221"/>
          </a:xfrm>
          <a:prstGeom prst="rect">
            <a:avLst/>
          </a:prstGeom>
          <a:noFill/>
        </p:spPr>
        <p:txBody>
          <a:bodyPr wrap="none" rtlCol="0">
            <a:spAutoFit/>
          </a:bodyPr>
          <a:lstStyle/>
          <a:p>
            <a:r>
              <a:rPr kumimoji="1" lang="en-US" altLang="ja-JP" sz="1000" dirty="0" smtClean="0">
                <a:solidFill>
                  <a:srgbClr val="000000"/>
                </a:solidFill>
              </a:rPr>
              <a:t>Response(UE Usage Type)</a:t>
            </a:r>
            <a:endParaRPr kumimoji="1" lang="ja-JP" altLang="en-US" sz="1000" dirty="0">
              <a:solidFill>
                <a:srgbClr val="000000"/>
              </a:solidFill>
            </a:endParaRPr>
          </a:p>
        </p:txBody>
      </p:sp>
      <p:sp>
        <p:nvSpPr>
          <p:cNvPr id="24" name="Rectangle 23"/>
          <p:cNvSpPr/>
          <p:nvPr/>
        </p:nvSpPr>
        <p:spPr>
          <a:xfrm>
            <a:off x="6237328" y="5706894"/>
            <a:ext cx="2592288" cy="288032"/>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r>
              <a:rPr lang="en-US" altLang="ja-JP" sz="1000" dirty="0" smtClean="0">
                <a:solidFill>
                  <a:srgbClr val="000000"/>
                </a:solidFill>
              </a:rPr>
              <a:t>DCN_ID = f(UE Usage Type, UE Capabilities, …)</a:t>
            </a:r>
            <a:endParaRPr kumimoji="1" lang="ja-JP" altLang="en-US" sz="1000" dirty="0">
              <a:solidFill>
                <a:srgbClr val="000000"/>
              </a:solidFill>
            </a:endParaRPr>
          </a:p>
        </p:txBody>
      </p:sp>
      <p:sp>
        <p:nvSpPr>
          <p:cNvPr id="28" name="Line Callout 1 27"/>
          <p:cNvSpPr/>
          <p:nvPr/>
        </p:nvSpPr>
        <p:spPr>
          <a:xfrm>
            <a:off x="3012568" y="4958954"/>
            <a:ext cx="2396668" cy="720080"/>
          </a:xfrm>
          <a:prstGeom prst="borderCallout1">
            <a:avLst>
              <a:gd name="adj1" fmla="val 38354"/>
              <a:gd name="adj2" fmla="val 102423"/>
              <a:gd name="adj3" fmla="val 60344"/>
              <a:gd name="adj4" fmla="val 154925"/>
            </a:avLst>
          </a:prstGeom>
        </p:spPr>
        <p:style>
          <a:lnRef idx="1">
            <a:schemeClr val="accent1"/>
          </a:lnRef>
          <a:fillRef idx="3">
            <a:schemeClr val="accent1"/>
          </a:fillRef>
          <a:effectRef idx="2">
            <a:schemeClr val="accent1"/>
          </a:effectRef>
          <a:fontRef idx="minor">
            <a:schemeClr val="lt1"/>
          </a:fontRef>
        </p:style>
        <p:txBody>
          <a:bodyPr rtlCol="0" anchor="ctr"/>
          <a:lstStyle/>
          <a:p>
            <a:r>
              <a:rPr kumimoji="1" lang="en-US" altLang="ja-JP" sz="1200" b="1" dirty="0" smtClean="0"/>
              <a:t>DCN_ID can also be provided here as a new parameter (DCN_ID).</a:t>
            </a:r>
            <a:endParaRPr kumimoji="1" lang="ja-JP" altLang="en-US" sz="1200" b="1" dirty="0"/>
          </a:p>
        </p:txBody>
      </p:sp>
      <p:sp>
        <p:nvSpPr>
          <p:cNvPr id="29" name="Rectangle 28"/>
          <p:cNvSpPr/>
          <p:nvPr/>
        </p:nvSpPr>
        <p:spPr>
          <a:xfrm>
            <a:off x="7029416" y="6093296"/>
            <a:ext cx="1152128" cy="648072"/>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1000" dirty="0" smtClean="0">
                <a:solidFill>
                  <a:srgbClr val="000000"/>
                </a:solidFill>
              </a:rPr>
              <a:t>DNS based on “mapped UE Usage Type” or DCN_ID</a:t>
            </a:r>
            <a:endParaRPr kumimoji="1" lang="ja-JP" altLang="en-US" sz="1000" dirty="0">
              <a:solidFill>
                <a:srgbClr val="000000"/>
              </a:solidFill>
            </a:endParaRPr>
          </a:p>
        </p:txBody>
      </p:sp>
      <p:sp>
        <p:nvSpPr>
          <p:cNvPr id="30" name="Line Callout 1 29"/>
          <p:cNvSpPr/>
          <p:nvPr/>
        </p:nvSpPr>
        <p:spPr>
          <a:xfrm>
            <a:off x="179512" y="4735432"/>
            <a:ext cx="1368152" cy="720080"/>
          </a:xfrm>
          <a:prstGeom prst="borderCallout1">
            <a:avLst>
              <a:gd name="adj1" fmla="val -1999"/>
              <a:gd name="adj2" fmla="val 46505"/>
              <a:gd name="adj3" fmla="val -142751"/>
              <a:gd name="adj4" fmla="val 74336"/>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altLang="ja-JP" sz="1200" b="1" dirty="0" smtClean="0"/>
              <a:t>Can be based on DCN_ID, e.g. DNS.</a:t>
            </a:r>
            <a:endParaRPr kumimoji="1" lang="ja-JP" altLang="en-US" sz="1200" b="1" dirty="0"/>
          </a:p>
        </p:txBody>
      </p:sp>
      <p:sp>
        <p:nvSpPr>
          <p:cNvPr id="6" name="スライド番号プレースホルダー 5"/>
          <p:cNvSpPr>
            <a:spLocks noGrp="1"/>
          </p:cNvSpPr>
          <p:nvPr>
            <p:ph type="sldNum" sz="quarter" idx="12"/>
          </p:nvPr>
        </p:nvSpPr>
        <p:spPr/>
        <p:txBody>
          <a:bodyPr/>
          <a:lstStyle/>
          <a:p>
            <a:fld id="{C41F879A-5E4D-45AF-8A11-D6062792DA37}" type="slidenum">
              <a:rPr kumimoji="1" lang="ja-JP" altLang="en-US" smtClean="0"/>
              <a:t>8</a:t>
            </a:fld>
            <a:endParaRPr kumimoji="1" lang="ja-JP" altLang="en-US"/>
          </a:p>
        </p:txBody>
      </p:sp>
    </p:spTree>
    <p:extLst>
      <p:ext uri="{BB962C8B-B14F-4D97-AF65-F5344CB8AC3E}">
        <p14:creationId xmlns:p14="http://schemas.microsoft.com/office/powerpoint/2010/main" val="404233741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5"/>
          <p:cNvSpPr>
            <a:spLocks noGrp="1"/>
          </p:cNvSpPr>
          <p:nvPr>
            <p:ph idx="1"/>
          </p:nvPr>
        </p:nvSpPr>
        <p:spPr/>
        <p:txBody>
          <a:bodyPr>
            <a:normAutofit lnSpcReduction="10000"/>
          </a:bodyPr>
          <a:lstStyle/>
          <a:p>
            <a:r>
              <a:rPr lang="en-US" altLang="ja-JP" dirty="0" smtClean="0"/>
              <a:t>Impacts to Handover procedure</a:t>
            </a:r>
          </a:p>
          <a:p>
            <a:endParaRPr lang="en-US" altLang="ja-JP" dirty="0"/>
          </a:p>
          <a:p>
            <a:endParaRPr lang="en-US" altLang="ja-JP" dirty="0" smtClean="0"/>
          </a:p>
          <a:p>
            <a:endParaRPr lang="en-US" altLang="ja-JP" dirty="0"/>
          </a:p>
          <a:p>
            <a:endParaRPr lang="en-US" altLang="ja-JP" dirty="0" smtClean="0"/>
          </a:p>
          <a:p>
            <a:endParaRPr lang="en-US" altLang="ja-JP" dirty="0"/>
          </a:p>
          <a:p>
            <a:endParaRPr lang="en-US" altLang="ja-JP" dirty="0" smtClean="0"/>
          </a:p>
          <a:p>
            <a:r>
              <a:rPr lang="en-US" altLang="ja-JP" b="1" dirty="0" smtClean="0"/>
              <a:t>No </a:t>
            </a:r>
            <a:r>
              <a:rPr lang="en-US" altLang="ja-JP" b="1" dirty="0"/>
              <a:t>problems with Rel-13 </a:t>
            </a:r>
            <a:r>
              <a:rPr lang="en-US" altLang="ja-JP" b="1" dirty="0" smtClean="0"/>
              <a:t>DECOR.</a:t>
            </a:r>
            <a:endParaRPr lang="ja-JP" altLang="en-US" b="1" dirty="0"/>
          </a:p>
        </p:txBody>
      </p:sp>
      <p:sp>
        <p:nvSpPr>
          <p:cNvPr id="2" name="Title 1"/>
          <p:cNvSpPr>
            <a:spLocks noGrp="1"/>
          </p:cNvSpPr>
          <p:nvPr>
            <p:ph type="title"/>
          </p:nvPr>
        </p:nvSpPr>
        <p:spPr>
          <a:xfrm>
            <a:off x="457200" y="274638"/>
            <a:ext cx="8291264" cy="1143000"/>
          </a:xfrm>
        </p:spPr>
        <p:txBody>
          <a:bodyPr>
            <a:noAutofit/>
          </a:bodyPr>
          <a:lstStyle/>
          <a:p>
            <a:r>
              <a:rPr lang="en-US" altLang="ja-JP" sz="3600" b="1" dirty="0"/>
              <a:t>Comparison of UE Usage Type and DCN_ID</a:t>
            </a:r>
            <a:br>
              <a:rPr lang="en-US" altLang="ja-JP" sz="3600" b="1" dirty="0"/>
            </a:br>
            <a:r>
              <a:rPr lang="en-US" altLang="ja-JP" sz="3600" b="1" dirty="0"/>
              <a:t>- </a:t>
            </a:r>
            <a:r>
              <a:rPr lang="en-US" altLang="ja-JP" sz="3600" b="1" dirty="0" smtClean="0"/>
              <a:t>Inter-operation </a:t>
            </a:r>
            <a:r>
              <a:rPr lang="en-US" altLang="ja-JP" sz="3600" b="1" dirty="0"/>
              <a:t>with Rel-13 DECOR -</a:t>
            </a:r>
            <a:endParaRPr kumimoji="1" lang="ja-JP" altLang="en-US" sz="3600" dirty="0"/>
          </a:p>
        </p:txBody>
      </p:sp>
      <p:sp>
        <p:nvSpPr>
          <p:cNvPr id="4" name="Rectangle 3"/>
          <p:cNvSpPr/>
          <p:nvPr/>
        </p:nvSpPr>
        <p:spPr>
          <a:xfrm>
            <a:off x="1619672" y="2348880"/>
            <a:ext cx="1224136" cy="57606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solidFill>
                  <a:schemeClr val="tx1"/>
                </a:solidFill>
              </a:rPr>
              <a:t>Old MME</a:t>
            </a:r>
            <a:endParaRPr kumimoji="1" lang="ja-JP" altLang="en-US" dirty="0">
              <a:solidFill>
                <a:schemeClr val="tx1"/>
              </a:solidFill>
            </a:endParaRPr>
          </a:p>
        </p:txBody>
      </p:sp>
      <p:sp>
        <p:nvSpPr>
          <p:cNvPr id="5" name="Rectangle 4"/>
          <p:cNvSpPr/>
          <p:nvPr/>
        </p:nvSpPr>
        <p:spPr>
          <a:xfrm>
            <a:off x="4283968" y="2348880"/>
            <a:ext cx="1224136" cy="57606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solidFill>
                  <a:schemeClr val="tx1"/>
                </a:solidFill>
              </a:rPr>
              <a:t>New MME</a:t>
            </a:r>
            <a:endParaRPr kumimoji="1" lang="ja-JP" altLang="en-US" dirty="0">
              <a:solidFill>
                <a:schemeClr val="tx1"/>
              </a:solidFill>
            </a:endParaRPr>
          </a:p>
        </p:txBody>
      </p:sp>
      <p:cxnSp>
        <p:nvCxnSpPr>
          <p:cNvPr id="7" name="Straight Connector 6"/>
          <p:cNvCxnSpPr/>
          <p:nvPr/>
        </p:nvCxnSpPr>
        <p:spPr>
          <a:xfrm>
            <a:off x="2267744" y="2924944"/>
            <a:ext cx="0" cy="1872208"/>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a:stCxn id="5" idx="2"/>
          </p:cNvCxnSpPr>
          <p:nvPr/>
        </p:nvCxnSpPr>
        <p:spPr>
          <a:xfrm flipH="1">
            <a:off x="4860032" y="2924944"/>
            <a:ext cx="36004" cy="216024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2267744" y="3717032"/>
            <a:ext cx="259228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2339752" y="3429000"/>
            <a:ext cx="2536196" cy="246221"/>
          </a:xfrm>
          <a:prstGeom prst="rect">
            <a:avLst/>
          </a:prstGeom>
          <a:noFill/>
        </p:spPr>
        <p:txBody>
          <a:bodyPr wrap="none" rtlCol="0">
            <a:spAutoFit/>
          </a:bodyPr>
          <a:lstStyle/>
          <a:p>
            <a:r>
              <a:rPr kumimoji="1" lang="en-US" altLang="ja-JP" sz="1000" dirty="0" smtClean="0">
                <a:solidFill>
                  <a:srgbClr val="000000"/>
                </a:solidFill>
              </a:rPr>
              <a:t>Forward Relocation Request (UE Usage Type)</a:t>
            </a:r>
            <a:endParaRPr kumimoji="1" lang="ja-JP" altLang="en-US" sz="1000" dirty="0">
              <a:solidFill>
                <a:srgbClr val="000000"/>
              </a:solidFill>
            </a:endParaRPr>
          </a:p>
        </p:txBody>
      </p:sp>
      <p:sp>
        <p:nvSpPr>
          <p:cNvPr id="13" name="Rectangle 12"/>
          <p:cNvSpPr/>
          <p:nvPr/>
        </p:nvSpPr>
        <p:spPr>
          <a:xfrm>
            <a:off x="3563888" y="4005064"/>
            <a:ext cx="2592288" cy="28803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r>
              <a:rPr lang="en-US" altLang="ja-JP" sz="1000" dirty="0" smtClean="0">
                <a:solidFill>
                  <a:srgbClr val="000000"/>
                </a:solidFill>
              </a:rPr>
              <a:t>DCN_ID = f(UE Usage Type, UE Capabilities, …)</a:t>
            </a:r>
            <a:endParaRPr kumimoji="1" lang="ja-JP" altLang="en-US" sz="1000" dirty="0">
              <a:solidFill>
                <a:srgbClr val="000000"/>
              </a:solidFill>
            </a:endParaRPr>
          </a:p>
        </p:txBody>
      </p:sp>
      <p:sp>
        <p:nvSpPr>
          <p:cNvPr id="14" name="Rectangle 13"/>
          <p:cNvSpPr/>
          <p:nvPr/>
        </p:nvSpPr>
        <p:spPr>
          <a:xfrm>
            <a:off x="4427984" y="4437112"/>
            <a:ext cx="1152128" cy="648072"/>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1000" dirty="0" smtClean="0">
                <a:solidFill>
                  <a:srgbClr val="000000"/>
                </a:solidFill>
              </a:rPr>
              <a:t>DNS based on “mapped UE Usage Type” or DCN_ID</a:t>
            </a:r>
            <a:endParaRPr kumimoji="1" lang="ja-JP" altLang="en-US" sz="1000" dirty="0">
              <a:solidFill>
                <a:srgbClr val="000000"/>
              </a:solidFill>
            </a:endParaRPr>
          </a:p>
        </p:txBody>
      </p:sp>
      <p:sp>
        <p:nvSpPr>
          <p:cNvPr id="16" name="Line Callout 1 15"/>
          <p:cNvSpPr/>
          <p:nvPr/>
        </p:nvSpPr>
        <p:spPr>
          <a:xfrm>
            <a:off x="5652120" y="2924944"/>
            <a:ext cx="2448272" cy="720080"/>
          </a:xfrm>
          <a:prstGeom prst="borderCallout1">
            <a:avLst>
              <a:gd name="adj1" fmla="val 33275"/>
              <a:gd name="adj2" fmla="val -1070"/>
              <a:gd name="adj3" fmla="val 78122"/>
              <a:gd name="adj4" fmla="val -42856"/>
            </a:avLst>
          </a:prstGeom>
        </p:spPr>
        <p:style>
          <a:lnRef idx="1">
            <a:schemeClr val="accent1"/>
          </a:lnRef>
          <a:fillRef idx="3">
            <a:schemeClr val="accent1"/>
          </a:fillRef>
          <a:effectRef idx="2">
            <a:schemeClr val="accent1"/>
          </a:effectRef>
          <a:fontRef idx="minor">
            <a:schemeClr val="lt1"/>
          </a:fontRef>
        </p:style>
        <p:txBody>
          <a:bodyPr rtlCol="0" anchor="ctr"/>
          <a:lstStyle/>
          <a:p>
            <a:r>
              <a:rPr kumimoji="1" lang="en-US" altLang="ja-JP" sz="1200" b="1" dirty="0" smtClean="0"/>
              <a:t>DCN_ID can also be provided here as a new parameter (DCN_ID).</a:t>
            </a:r>
            <a:endParaRPr kumimoji="1" lang="ja-JP" altLang="en-US" sz="1200" b="1" dirty="0"/>
          </a:p>
        </p:txBody>
      </p:sp>
      <p:sp>
        <p:nvSpPr>
          <p:cNvPr id="3" name="スライド番号プレースホルダー 2"/>
          <p:cNvSpPr>
            <a:spLocks noGrp="1"/>
          </p:cNvSpPr>
          <p:nvPr>
            <p:ph type="sldNum" sz="quarter" idx="12"/>
          </p:nvPr>
        </p:nvSpPr>
        <p:spPr/>
        <p:txBody>
          <a:bodyPr/>
          <a:lstStyle/>
          <a:p>
            <a:fld id="{C41F879A-5E4D-45AF-8A11-D6062792DA37}" type="slidenum">
              <a:rPr kumimoji="1" lang="ja-JP" altLang="en-US" smtClean="0"/>
              <a:t>9</a:t>
            </a:fld>
            <a:endParaRPr kumimoji="1" lang="ja-JP" altLang="en-US"/>
          </a:p>
        </p:txBody>
      </p:sp>
    </p:spTree>
    <p:extLst>
      <p:ext uri="{BB962C8B-B14F-4D97-AF65-F5344CB8AC3E}">
        <p14:creationId xmlns:p14="http://schemas.microsoft.com/office/powerpoint/2010/main" val="168451640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2202</TotalTime>
  <Words>1257</Words>
  <Application>Microsoft Macintosh PowerPoint</Application>
  <PresentationFormat>On-screen Show (4:3)</PresentationFormat>
  <Paragraphs>205</Paragraphs>
  <Slides>10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2" baseType="lpstr">
      <vt:lpstr>Office ​​テーマ</vt:lpstr>
      <vt:lpstr>Picture</vt:lpstr>
      <vt:lpstr>Discussion on DCN selection parameters for eDECOR</vt:lpstr>
      <vt:lpstr>Objective</vt:lpstr>
      <vt:lpstr>Key Highlights of the different Solutions</vt:lpstr>
      <vt:lpstr>Key Decision Vectors (decreasing order of priority)</vt:lpstr>
      <vt:lpstr>Requirement for SDCN_ID</vt:lpstr>
      <vt:lpstr>Comparison of UE Usage Type and DCN_ID - Support of fine-grained DCNs -</vt:lpstr>
      <vt:lpstr>Comparison of UE Usage Type and DCN_ID - Inter-operation with Rel-13 DECOR -</vt:lpstr>
      <vt:lpstr>Comparison of UE Usage Type and DCN_ID - Inter-operation with Rel-13 DECOR -</vt:lpstr>
      <vt:lpstr>Comparison of UE Usage Type and DCN_ID - Inter-operation with Rel-13 DECOR -</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Evaluation of DCN selection parameters</dc:title>
  <dc:creator>nttdocomo</dc:creator>
  <cp:lastModifiedBy>Docomo NTT</cp:lastModifiedBy>
  <cp:revision>38</cp:revision>
  <dcterms:created xsi:type="dcterms:W3CDTF">2016-03-17T01:48:52Z</dcterms:created>
  <dcterms:modified xsi:type="dcterms:W3CDTF">2016-04-05T11:42:28Z</dcterms:modified>
</cp:coreProperties>
</file>